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 id="2147483688" r:id="rId3"/>
    <p:sldMasterId id="2147483689" r:id="rId4"/>
  </p:sldMasterIdLst>
  <p:notesMasterIdLst>
    <p:notesMasterId r:id="rId86"/>
  </p:notesMasterIdLst>
  <p:sldIdLst>
    <p:sldId id="256" r:id="rId5"/>
    <p:sldId id="257" r:id="rId6"/>
    <p:sldId id="258" r:id="rId7"/>
    <p:sldId id="259" r:id="rId8"/>
    <p:sldId id="260" r:id="rId9"/>
    <p:sldId id="261" r:id="rId10"/>
    <p:sldId id="262" r:id="rId11"/>
    <p:sldId id="368"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373"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370" r:id="rId52"/>
    <p:sldId id="341" r:id="rId53"/>
    <p:sldId id="375" r:id="rId54"/>
    <p:sldId id="376" r:id="rId55"/>
    <p:sldId id="377" r:id="rId56"/>
    <p:sldId id="378" r:id="rId57"/>
    <p:sldId id="379" r:id="rId58"/>
    <p:sldId id="380" r:id="rId59"/>
    <p:sldId id="381" r:id="rId60"/>
    <p:sldId id="382" r:id="rId61"/>
    <p:sldId id="383" r:id="rId62"/>
    <p:sldId id="384" r:id="rId63"/>
    <p:sldId id="385" r:id="rId64"/>
    <p:sldId id="386" r:id="rId65"/>
    <p:sldId id="387" r:id="rId66"/>
    <p:sldId id="388" r:id="rId67"/>
    <p:sldId id="389" r:id="rId68"/>
    <p:sldId id="390" r:id="rId69"/>
    <p:sldId id="391" r:id="rId70"/>
    <p:sldId id="392" r:id="rId71"/>
    <p:sldId id="393" r:id="rId72"/>
    <p:sldId id="394" r:id="rId73"/>
    <p:sldId id="395" r:id="rId74"/>
    <p:sldId id="396" r:id="rId75"/>
    <p:sldId id="397" r:id="rId76"/>
    <p:sldId id="398" r:id="rId77"/>
    <p:sldId id="399" r:id="rId78"/>
    <p:sldId id="400" r:id="rId79"/>
    <p:sldId id="367" r:id="rId80"/>
    <p:sldId id="322" r:id="rId81"/>
    <p:sldId id="323" r:id="rId82"/>
    <p:sldId id="371" r:id="rId83"/>
    <p:sldId id="325" r:id="rId84"/>
    <p:sldId id="326" r:id="rId85"/>
  </p:sldIdLst>
  <p:sldSz cx="9144000" cy="5143500" type="screen16x9"/>
  <p:notesSz cx="6858000" cy="9144000"/>
  <p:embeddedFontLst>
    <p:embeddedFont>
      <p:font typeface="Georgia" panose="02040502050405020303" pitchFamily="18" charset="0"/>
      <p:regular r:id="rId87"/>
      <p:bold r:id="rId88"/>
      <p:italic r:id="rId89"/>
      <p:boldItalic r:id="rId90"/>
    </p:embeddedFont>
    <p:embeddedFont>
      <p:font typeface="Montserrat" panose="020B0604020202020204" charset="0"/>
      <p:regular r:id="rId91"/>
      <p:bold r:id="rId92"/>
    </p:embeddedFont>
    <p:embeddedFont>
      <p:font typeface="Consolas" panose="020B0609020204030204" pitchFamily="49" charset="0"/>
      <p:regular r:id="rId93"/>
      <p:bold r:id="rId94"/>
      <p:italic r:id="rId95"/>
      <p:boldItalic r:id="rId96"/>
    </p:embeddedFont>
    <p:embeddedFont>
      <p:font typeface="Calibri" panose="020F0502020204030204" pitchFamily="34" charset="0"/>
      <p:regular r:id="rId97"/>
      <p:bold r:id="rId98"/>
      <p:italic r:id="rId99"/>
      <p:boldItalic r:id="rId100"/>
    </p:embeddedFont>
    <p:embeddedFont>
      <p:font typeface="Questrial" panose="020B0604020202020204" charset="0"/>
      <p:regular r:id="rId101"/>
    </p:embeddedFont>
    <p:embeddedFont>
      <p:font typeface="Helvetica Neue" panose="020B060402020202020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994BE5-37F4-47C8-A94C-7DAEF4A68BCA}">
  <a:tblStyle styleId="{CB994BE5-37F4-47C8-A94C-7DAEF4A68BC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7ECF3"/>
          </a:solidFill>
        </a:fill>
      </a:tcStyle>
    </a:wholeTbl>
    <a:band1H>
      <a:tcStyle>
        <a:tcBdr/>
        <a:fill>
          <a:solidFill>
            <a:srgbClr val="CDD7E6"/>
          </a:solidFill>
        </a:fill>
      </a:tcStyle>
    </a:band1H>
    <a:band1V>
      <a:tcStyle>
        <a:tcBdr/>
        <a:fill>
          <a:solidFill>
            <a:srgbClr val="CDD7E6"/>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22" autoAdjust="0"/>
  </p:normalViewPr>
  <p:slideViewPr>
    <p:cSldViewPr snapToGrid="0">
      <p:cViewPr>
        <p:scale>
          <a:sx n="100" d="100"/>
          <a:sy n="100" d="100"/>
        </p:scale>
        <p:origin x="5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font" Target="fonts/font1.fntdata"/><Relationship Id="rId102" Type="http://schemas.openxmlformats.org/officeDocument/2006/relationships/font" Target="fonts/font16.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17.fntdata"/><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32A49C-8069-4597-B6F2-B4271768D560}" type="doc">
      <dgm:prSet loTypeId="urn:microsoft.com/office/officeart/2005/8/layout/lProcess2" loCatId="relationship" qsTypeId="urn:microsoft.com/office/officeart/2005/8/quickstyle/simple1" qsCatId="simple" csTypeId="urn:microsoft.com/office/officeart/2005/8/colors/colorful2" csCatId="colorful" phldr="1"/>
      <dgm:spPr/>
      <dgm:t>
        <a:bodyPr/>
        <a:lstStyle/>
        <a:p>
          <a:endParaRPr lang="en-US"/>
        </a:p>
      </dgm:t>
    </dgm:pt>
    <dgm:pt modelId="{E1830B75-17FA-47AC-BE83-2A4E6559722E}" type="pres">
      <dgm:prSet presAssocID="{5732A49C-8069-4597-B6F2-B4271768D560}" presName="theList" presStyleCnt="0">
        <dgm:presLayoutVars>
          <dgm:dir/>
          <dgm:animLvl val="lvl"/>
          <dgm:resizeHandles val="exact"/>
        </dgm:presLayoutVars>
      </dgm:prSet>
      <dgm:spPr/>
      <dgm:t>
        <a:bodyPr/>
        <a:lstStyle/>
        <a:p>
          <a:endParaRPr lang="en-US"/>
        </a:p>
      </dgm:t>
    </dgm:pt>
  </dgm:ptLst>
  <dgm:cxnLst>
    <dgm:cxn modelId="{55552654-DB22-4F95-A682-551C88C31146}" type="presOf" srcId="{5732A49C-8069-4597-B6F2-B4271768D560}" destId="{E1830B75-17FA-47AC-BE83-2A4E6559722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6196745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CSS_Zen_Garde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HTML" TargetMode="External"/><Relationship Id="rId5" Type="http://schemas.openxmlformats.org/officeDocument/2006/relationships/hyperlink" Target="https://en.wikipedia.org/wiki/Graphic_design" TargetMode="External"/><Relationship Id="rId4" Type="http://schemas.openxmlformats.org/officeDocument/2006/relationships/hyperlink" Target="https://en.wikipedia.org/wiki/Cascading_Style_Sheet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femmebot.github.io/google-typ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hotscripts.com/listing/fairy-dus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User_experience"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en.wikipedia.org/wiki/Desktop_applicatio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Model%E2%80%93view%E2%80%93present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rends.builtwith.com/javascript/Reac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ackoverflow.com/research/developer-survey-2016#technology"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ikipedia.org/wiki/Single_responsibility_principl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Briana</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Welcome to women who code rva! </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So excited to be here kicking off our first event of the women who code chapter </a:t>
            </a:r>
          </a:p>
        </p:txBody>
      </p:sp>
    </p:spTree>
    <p:extLst>
      <p:ext uri="{BB962C8B-B14F-4D97-AF65-F5344CB8AC3E}">
        <p14:creationId xmlns:p14="http://schemas.microsoft.com/office/powerpoint/2010/main" val="3232088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Delight and magic</a:t>
            </a:r>
          </a:p>
        </p:txBody>
      </p:sp>
    </p:spTree>
    <p:extLst>
      <p:ext uri="{BB962C8B-B14F-4D97-AF65-F5344CB8AC3E}">
        <p14:creationId xmlns:p14="http://schemas.microsoft.com/office/powerpoint/2010/main" val="2093464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CSS Zen Garden (</a:t>
            </a:r>
            <a:r>
              <a:rPr lang="en" sz="900" b="0" i="0" u="none" strike="noStrike" cap="none">
                <a:solidFill>
                  <a:schemeClr val="dk1"/>
                </a:solidFill>
                <a:highlight>
                  <a:srgbClr val="F8F9FA"/>
                </a:highlight>
                <a:latin typeface="Arial"/>
                <a:ea typeface="Arial"/>
                <a:cs typeface="Arial"/>
                <a:sym typeface="Arial"/>
              </a:rPr>
              <a:t>May 2003) </a:t>
            </a:r>
            <a:r>
              <a:rPr lang="en" sz="900" b="0" i="0" u="sng" strike="noStrike" cap="none">
                <a:solidFill>
                  <a:schemeClr val="hlink"/>
                </a:solidFill>
                <a:highlight>
                  <a:srgbClr val="F8F9FA"/>
                </a:highlight>
                <a:latin typeface="Arial"/>
                <a:ea typeface="Arial"/>
                <a:cs typeface="Arial"/>
                <a:sym typeface="Arial"/>
                <a:hlinkClick r:id="rId3"/>
              </a:rPr>
              <a:t>https://en.wikipedia.org/wiki/CSS_Zen_Garden</a:t>
            </a:r>
            <a:r>
              <a:rPr lang="en" sz="900" b="0" i="0" u="none" strike="noStrike" cap="none">
                <a:solidFill>
                  <a:schemeClr val="dk1"/>
                </a:solidFill>
                <a:highlight>
                  <a:srgbClr val="F8F9FA"/>
                </a:highlight>
                <a:latin typeface="Arial"/>
                <a:ea typeface="Arial"/>
                <a:cs typeface="Arial"/>
                <a:sym typeface="Arial"/>
              </a:rPr>
              <a:t> “</a:t>
            </a:r>
            <a:r>
              <a:rPr lang="en" sz="1050" b="0" i="0" u="none" strike="noStrike" cap="none">
                <a:solidFill>
                  <a:srgbClr val="252525"/>
                </a:solidFill>
                <a:highlight>
                  <a:srgbClr val="FFFFFF"/>
                </a:highlight>
                <a:latin typeface="Arial"/>
                <a:ea typeface="Arial"/>
                <a:cs typeface="Arial"/>
                <a:sym typeface="Arial"/>
              </a:rPr>
              <a:t>The goal of the site is to showcase what is possible with </a:t>
            </a:r>
            <a:r>
              <a:rPr lang="en" sz="1050" b="0" i="0" u="sng" strike="noStrike" cap="none">
                <a:solidFill>
                  <a:schemeClr val="hlink"/>
                </a:solidFill>
                <a:highlight>
                  <a:srgbClr val="FFFFFF"/>
                </a:highlight>
                <a:latin typeface="Arial"/>
                <a:ea typeface="Arial"/>
                <a:cs typeface="Arial"/>
                <a:sym typeface="Arial"/>
                <a:hlinkClick r:id="rId4"/>
              </a:rPr>
              <a:t>CSS</a:t>
            </a:r>
            <a:r>
              <a:rPr lang="en" sz="1050" b="0" i="0" u="none" strike="noStrike" cap="none">
                <a:solidFill>
                  <a:srgbClr val="252525"/>
                </a:solidFill>
                <a:highlight>
                  <a:srgbClr val="FFFFFF"/>
                </a:highlight>
                <a:latin typeface="Arial"/>
                <a:ea typeface="Arial"/>
                <a:cs typeface="Arial"/>
                <a:sym typeface="Arial"/>
              </a:rPr>
              <a:t>-based design. Style sheets contributed by </a:t>
            </a:r>
            <a:r>
              <a:rPr lang="en" sz="1050" b="0" i="0" u="sng" strike="noStrike" cap="none">
                <a:solidFill>
                  <a:schemeClr val="hlink"/>
                </a:solidFill>
                <a:highlight>
                  <a:srgbClr val="FFFFFF"/>
                </a:highlight>
                <a:latin typeface="Arial"/>
                <a:ea typeface="Arial"/>
                <a:cs typeface="Arial"/>
                <a:sym typeface="Arial"/>
                <a:hlinkClick r:id="rId5"/>
              </a:rPr>
              <a:t>graphic designers</a:t>
            </a:r>
            <a:r>
              <a:rPr lang="en" sz="1050" b="0" i="0" u="none" strike="noStrike" cap="none">
                <a:solidFill>
                  <a:srgbClr val="252525"/>
                </a:solidFill>
                <a:highlight>
                  <a:srgbClr val="FFFFFF"/>
                </a:highlight>
                <a:latin typeface="Arial"/>
                <a:ea typeface="Arial"/>
                <a:cs typeface="Arial"/>
                <a:sym typeface="Arial"/>
              </a:rPr>
              <a:t> from around the world are used to change the visual presentation of a single </a:t>
            </a:r>
            <a:r>
              <a:rPr lang="en" sz="1050" b="0" i="0" u="sng" strike="noStrike" cap="none">
                <a:solidFill>
                  <a:schemeClr val="hlink"/>
                </a:solidFill>
                <a:highlight>
                  <a:srgbClr val="FFFFFF"/>
                </a:highlight>
                <a:latin typeface="Arial"/>
                <a:ea typeface="Arial"/>
                <a:cs typeface="Arial"/>
                <a:sym typeface="Arial"/>
                <a:hlinkClick r:id="rId6"/>
              </a:rPr>
              <a:t>HTML</a:t>
            </a:r>
            <a:r>
              <a:rPr lang="en" sz="1050" b="0" i="0" u="none" strike="noStrike" cap="none">
                <a:solidFill>
                  <a:srgbClr val="252525"/>
                </a:solidFill>
                <a:highlight>
                  <a:srgbClr val="FFFFFF"/>
                </a:highlight>
                <a:latin typeface="Arial"/>
                <a:ea typeface="Arial"/>
                <a:cs typeface="Arial"/>
                <a:sym typeface="Arial"/>
              </a:rPr>
              <a:t> file”</a:t>
            </a:r>
          </a:p>
        </p:txBody>
      </p:sp>
    </p:spTree>
    <p:extLst>
      <p:ext uri="{BB962C8B-B14F-4D97-AF65-F5344CB8AC3E}">
        <p14:creationId xmlns:p14="http://schemas.microsoft.com/office/powerpoint/2010/main" val="796004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3" name="Shape 22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35815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31303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19639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3616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CSS 3: (stages between 6/2011-6/2012): boxmodel, </a:t>
            </a:r>
            <a:r>
              <a:rPr lang="en" sz="1050" b="0" i="0" u="none" strike="noStrike" cap="none">
                <a:solidFill>
                  <a:srgbClr val="252525"/>
                </a:solidFill>
                <a:highlight>
                  <a:srgbClr val="FFFFFF"/>
                </a:highlight>
                <a:latin typeface="Arial"/>
                <a:ea typeface="Arial"/>
                <a:cs typeface="Arial"/>
                <a:sym typeface="Arial"/>
              </a:rPr>
              <a:t>animations and transformations, </a:t>
            </a:r>
            <a:r>
              <a:rPr lang="en" sz="1100" b="0" i="0" u="none" strike="noStrike" cap="none">
                <a:solidFill>
                  <a:schemeClr val="dk1"/>
                </a:solidFill>
                <a:latin typeface="Arial"/>
                <a:ea typeface="Arial"/>
                <a:cs typeface="Arial"/>
                <a:sym typeface="Arial"/>
              </a:rPr>
              <a:t>font includes (leading to use of font icons like font awesome), media queries</a:t>
            </a:r>
          </a:p>
        </p:txBody>
      </p:sp>
    </p:spTree>
    <p:extLst>
      <p:ext uri="{BB962C8B-B14F-4D97-AF65-F5344CB8AC3E}">
        <p14:creationId xmlns:p14="http://schemas.microsoft.com/office/powerpoint/2010/main" val="2913317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33138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3" name="Shape 25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hlink"/>
              </a:buClr>
              <a:buSzPct val="25000"/>
              <a:buFont typeface="Arial"/>
              <a:buNone/>
            </a:pPr>
            <a:r>
              <a:rPr lang="en" sz="1100" b="0" i="0" u="sng" strike="noStrike" cap="none">
                <a:solidFill>
                  <a:schemeClr val="hlink"/>
                </a:solidFill>
                <a:latin typeface="Arial"/>
                <a:ea typeface="Arial"/>
                <a:cs typeface="Arial"/>
                <a:sym typeface="Arial"/>
                <a:hlinkClick r:id="rId3"/>
              </a:rPr>
              <a:t>http://femmebot.github.io/google-type/</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Pheobe E.’s </a:t>
            </a:r>
          </a:p>
          <a:p>
            <a:pPr marL="0" marR="0" lvl="0" indent="0" algn="l" rtl="0">
              <a:spcBef>
                <a:spcPts val="0"/>
              </a:spcBef>
              <a:spcAft>
                <a:spcPts val="0"/>
              </a:spcAft>
              <a:buClr>
                <a:srgbClr val="669933"/>
              </a:buClr>
              <a:buSzPct val="25000"/>
              <a:buFont typeface="Georgia"/>
              <a:buNone/>
            </a:pPr>
            <a:r>
              <a:rPr lang="en" sz="5650" b="0" i="0" u="none" strike="noStrike" cap="none">
                <a:solidFill>
                  <a:srgbClr val="669933"/>
                </a:solidFill>
                <a:latin typeface="Georgia"/>
                <a:ea typeface="Georgia"/>
                <a:cs typeface="Georgia"/>
                <a:sym typeface="Georgia"/>
              </a:rPr>
              <a:t>AESOP’S FABLES</a:t>
            </a:r>
            <a:r>
              <a:rPr lang="en" sz="2250" b="0" i="1" u="none" strike="noStrike" cap="none">
                <a:solidFill>
                  <a:srgbClr val="77AA66"/>
                </a:solidFill>
                <a:latin typeface="Georgia"/>
                <a:ea typeface="Georgia"/>
                <a:cs typeface="Georgia"/>
                <a:sym typeface="Georgia"/>
              </a:rPr>
              <a:t>with</a:t>
            </a:r>
            <a:r>
              <a:rPr lang="en" sz="2250" b="0" i="0" u="none" strike="noStrike" cap="none">
                <a:solidFill>
                  <a:srgbClr val="669933"/>
                </a:solidFill>
                <a:latin typeface="Georgia"/>
                <a:ea typeface="Georgia"/>
                <a:cs typeface="Georgia"/>
                <a:sym typeface="Georgia"/>
              </a:rPr>
              <a:t> </a:t>
            </a:r>
          </a:p>
          <a:p>
            <a:pPr marL="0" marR="0" lvl="0" indent="0" algn="l" rtl="0">
              <a:spcBef>
                <a:spcPts val="0"/>
              </a:spcBef>
              <a:spcAft>
                <a:spcPts val="0"/>
              </a:spcAft>
              <a:buClr>
                <a:srgbClr val="669933"/>
              </a:buClr>
              <a:buSzPct val="25000"/>
              <a:buFont typeface="Georgia"/>
              <a:buNone/>
            </a:pPr>
            <a:r>
              <a:rPr lang="en" sz="5650" b="0" i="0" u="none" strike="noStrike" cap="none">
                <a:solidFill>
                  <a:srgbClr val="669933"/>
                </a:solidFill>
                <a:latin typeface="Georgia"/>
                <a:ea typeface="Georgia"/>
                <a:cs typeface="Georgia"/>
                <a:sym typeface="Georgia"/>
              </a:rPr>
              <a:t>GOOGLE FONTS</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2060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@mediaquery</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Responsive Web Design</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Progressive Web Apps</a:t>
            </a:r>
          </a:p>
        </p:txBody>
      </p:sp>
    </p:spTree>
    <p:extLst>
      <p:ext uri="{BB962C8B-B14F-4D97-AF65-F5344CB8AC3E}">
        <p14:creationId xmlns:p14="http://schemas.microsoft.com/office/powerpoint/2010/main" val="2211819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37771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3" name="Shape 26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hlink"/>
              </a:buClr>
              <a:buSzPct val="25000"/>
              <a:buFont typeface="Arial"/>
              <a:buNone/>
            </a:pPr>
            <a:r>
              <a:rPr lang="en" sz="1100" b="0" i="0" u="sng" strike="noStrike" cap="none">
                <a:solidFill>
                  <a:schemeClr val="hlink"/>
                </a:solidFill>
                <a:latin typeface="Arial"/>
                <a:ea typeface="Arial"/>
                <a:cs typeface="Arial"/>
                <a:sym typeface="Arial"/>
                <a:hlinkClick r:id="rId3"/>
              </a:rPr>
              <a:t>http://www.hotscripts.com/listing/fairy-dust/</a:t>
            </a:r>
            <a:r>
              <a:rPr lang="en" sz="1100" b="0" i="0" u="none" strike="noStrike" cap="none">
                <a:solidFill>
                  <a:schemeClr val="dk1"/>
                </a:solidFill>
                <a:latin typeface="Arial"/>
                <a:ea typeface="Arial"/>
                <a:cs typeface="Arial"/>
                <a:sym typeface="Arial"/>
              </a:rPr>
              <a:t> </a:t>
            </a:r>
          </a:p>
        </p:txBody>
      </p:sp>
    </p:spTree>
    <p:extLst>
      <p:ext uri="{BB962C8B-B14F-4D97-AF65-F5344CB8AC3E}">
        <p14:creationId xmlns:p14="http://schemas.microsoft.com/office/powerpoint/2010/main" val="1782717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1" name="Shape 27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5059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24424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1" name="Shape 2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rial"/>
              <a:buNone/>
            </a:pPr>
            <a:r>
              <a:rPr lang="en" sz="1050" b="0" i="0" u="none" strike="noStrike" cap="none">
                <a:solidFill>
                  <a:srgbClr val="252525"/>
                </a:solidFill>
                <a:highlight>
                  <a:srgbClr val="FFFFFF"/>
                </a:highlight>
                <a:latin typeface="Arial"/>
                <a:ea typeface="Arial"/>
                <a:cs typeface="Arial"/>
                <a:sym typeface="Arial"/>
              </a:rPr>
              <a:t>goal of providing a </a:t>
            </a:r>
            <a:r>
              <a:rPr lang="en" sz="1050" b="0" i="0" u="sng" strike="noStrike" cap="none">
                <a:solidFill>
                  <a:schemeClr val="hlink"/>
                </a:solidFill>
                <a:highlight>
                  <a:srgbClr val="FFFFFF"/>
                </a:highlight>
                <a:latin typeface="Arial"/>
                <a:ea typeface="Arial"/>
                <a:cs typeface="Arial"/>
                <a:sym typeface="Arial"/>
                <a:hlinkClick r:id="rId3"/>
              </a:rPr>
              <a:t>user experience</a:t>
            </a:r>
            <a:r>
              <a:rPr lang="en" sz="1050" b="0" i="0" u="none" strike="noStrike" cap="none">
                <a:solidFill>
                  <a:srgbClr val="252525"/>
                </a:solidFill>
                <a:highlight>
                  <a:srgbClr val="FFFFFF"/>
                </a:highlight>
                <a:latin typeface="Arial"/>
                <a:ea typeface="Arial"/>
                <a:cs typeface="Arial"/>
                <a:sym typeface="Arial"/>
              </a:rPr>
              <a:t> similar to that of a </a:t>
            </a:r>
            <a:r>
              <a:rPr lang="en" sz="1050" b="0" i="0" u="sng" strike="noStrike" cap="none">
                <a:solidFill>
                  <a:schemeClr val="hlink"/>
                </a:solidFill>
                <a:highlight>
                  <a:srgbClr val="FFFFFF"/>
                </a:highlight>
                <a:latin typeface="Arial"/>
                <a:ea typeface="Arial"/>
                <a:cs typeface="Arial"/>
                <a:sym typeface="Arial"/>
                <a:hlinkClick r:id="rId4"/>
              </a:rPr>
              <a:t>desktop application</a:t>
            </a:r>
          </a:p>
          <a:p>
            <a:pPr marL="0" marR="0" lvl="0" indent="0" algn="l" rtl="0">
              <a:lnSpc>
                <a:spcPct val="115000"/>
              </a:lnSpc>
              <a:spcBef>
                <a:spcPts val="1600"/>
              </a:spcBef>
              <a:spcAft>
                <a:spcPts val="0"/>
              </a:spcAft>
              <a:buClr>
                <a:schemeClr val="dk1"/>
              </a:buClr>
              <a:buSzPct val="25000"/>
              <a:buFont typeface="Arial"/>
              <a:buNone/>
            </a:pPr>
            <a:r>
              <a:rPr lang="en" sz="1800" b="0" i="0" u="none" strike="noStrike" cap="none">
                <a:solidFill>
                  <a:schemeClr val="dk2"/>
                </a:solidFill>
                <a:latin typeface="Arial"/>
                <a:ea typeface="Arial"/>
                <a:cs typeface="Arial"/>
                <a:sym typeface="Arial"/>
              </a:rPr>
              <a:t>Replaces concept of “pages” with “states”</a:t>
            </a:r>
          </a:p>
        </p:txBody>
      </p:sp>
    </p:spTree>
    <p:extLst>
      <p:ext uri="{BB962C8B-B14F-4D97-AF65-F5344CB8AC3E}">
        <p14:creationId xmlns:p14="http://schemas.microsoft.com/office/powerpoint/2010/main" val="3147116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Websites using backbone</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786 of top 10,000 websites</a:t>
            </a:r>
          </a:p>
        </p:txBody>
      </p:sp>
    </p:spTree>
    <p:extLst>
      <p:ext uri="{BB962C8B-B14F-4D97-AF65-F5344CB8AC3E}">
        <p14:creationId xmlns:p14="http://schemas.microsoft.com/office/powerpoint/2010/main" val="287919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rgbClr val="3A3A3A"/>
              </a:buClr>
              <a:buSzPct val="25000"/>
              <a:buFont typeface="Arial"/>
              <a:buNone/>
            </a:pPr>
            <a:r>
              <a:rPr lang="en" sz="1200" b="0" i="0" u="none" strike="noStrike" cap="none">
                <a:solidFill>
                  <a:srgbClr val="3A3A3A"/>
                </a:solidFill>
                <a:highlight>
                  <a:srgbClr val="FFFFFF"/>
                </a:highlight>
                <a:latin typeface="Arial"/>
                <a:ea typeface="Arial"/>
                <a:cs typeface="Arial"/>
                <a:sym typeface="Arial"/>
              </a:rPr>
              <a:t>Underscore provides </a:t>
            </a:r>
            <a:r>
              <a:rPr lang="en" sz="1200" b="0" i="0" u="none" strike="noStrike" cap="none">
                <a:solidFill>
                  <a:srgbClr val="222222"/>
                </a:solidFill>
                <a:highlight>
                  <a:srgbClr val="FFFFFF"/>
                </a:highlight>
                <a:latin typeface="Arial"/>
                <a:ea typeface="Arial"/>
                <a:cs typeface="Arial"/>
                <a:sym typeface="Arial"/>
              </a:rPr>
              <a:t>utility functions for common programming tasks</a:t>
            </a:r>
          </a:p>
          <a:p>
            <a:pPr marL="0" marR="0" lvl="0" indent="0" algn="l" rtl="0">
              <a:spcBef>
                <a:spcPts val="0"/>
              </a:spcBef>
              <a:buClr>
                <a:srgbClr val="252525"/>
              </a:buClr>
              <a:buSzPct val="25000"/>
              <a:buFont typeface="Arial"/>
              <a:buNone/>
            </a:pPr>
            <a:r>
              <a:rPr lang="en" sz="1050" b="0" i="0" u="none" strike="noStrike" cap="none">
                <a:solidFill>
                  <a:srgbClr val="252525"/>
                </a:solidFill>
                <a:highlight>
                  <a:srgbClr val="FFFFFF"/>
                </a:highlight>
                <a:latin typeface="Arial"/>
                <a:ea typeface="Arial"/>
                <a:cs typeface="Arial"/>
                <a:sym typeface="Arial"/>
              </a:rPr>
              <a:t> </a:t>
            </a:r>
            <a:r>
              <a:rPr lang="en" sz="1050" b="0" i="0" u="sng" strike="noStrike" cap="none">
                <a:solidFill>
                  <a:schemeClr val="hlink"/>
                </a:solidFill>
                <a:highlight>
                  <a:srgbClr val="FFFFFF"/>
                </a:highlight>
                <a:latin typeface="Arial"/>
                <a:ea typeface="Arial"/>
                <a:cs typeface="Arial"/>
                <a:sym typeface="Arial"/>
                <a:hlinkClick r:id="rId3"/>
              </a:rPr>
              <a:t>Model–view–presenter</a:t>
            </a:r>
            <a:r>
              <a:rPr lang="en" sz="1200" b="0" i="0" u="none" strike="noStrike" cap="none">
                <a:solidFill>
                  <a:srgbClr val="3A3A3A"/>
                </a:solidFill>
                <a:highlight>
                  <a:srgbClr val="FFFFFF"/>
                </a:highlight>
                <a:latin typeface="Arial"/>
                <a:ea typeface="Arial"/>
                <a:cs typeface="Arial"/>
                <a:sym typeface="Arial"/>
              </a:rPr>
              <a:t> </a:t>
            </a:r>
          </a:p>
        </p:txBody>
      </p:sp>
    </p:spTree>
    <p:extLst>
      <p:ext uri="{BB962C8B-B14F-4D97-AF65-F5344CB8AC3E}">
        <p14:creationId xmlns:p14="http://schemas.microsoft.com/office/powerpoint/2010/main" val="797332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8" name="Shape 29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900" b="0" i="0" u="none" strike="noStrike" cap="none">
                <a:solidFill>
                  <a:schemeClr val="dk1"/>
                </a:solidFill>
                <a:highlight>
                  <a:srgbClr val="F8F9FA"/>
                </a:highlight>
                <a:latin typeface="Arial"/>
                <a:ea typeface="Arial"/>
                <a:cs typeface="Arial"/>
                <a:sym typeface="Arial"/>
              </a:rPr>
              <a:t>October 20, 2010 </a:t>
            </a:r>
          </a:p>
        </p:txBody>
      </p:sp>
    </p:spTree>
    <p:extLst>
      <p:ext uri="{BB962C8B-B14F-4D97-AF65-F5344CB8AC3E}">
        <p14:creationId xmlns:p14="http://schemas.microsoft.com/office/powerpoint/2010/main" val="2727825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rgbClr val="3A3A3A"/>
              </a:buClr>
              <a:buSzPct val="25000"/>
              <a:buFont typeface="Arial"/>
              <a:buNone/>
            </a:pPr>
            <a:r>
              <a:rPr lang="en" sz="1200" b="0" i="0" u="none" strike="noStrike" cap="none">
                <a:solidFill>
                  <a:srgbClr val="3A3A3A"/>
                </a:solidFill>
                <a:highlight>
                  <a:srgbClr val="FFFFFF"/>
                </a:highlight>
                <a:latin typeface="Arial"/>
                <a:ea typeface="Arial"/>
                <a:cs typeface="Arial"/>
                <a:sym typeface="Arial"/>
              </a:rPr>
              <a:t>When you are building a complex web front-end application and need a single modular framework to handle everything.</a:t>
            </a:r>
          </a:p>
        </p:txBody>
      </p:sp>
    </p:spTree>
    <p:extLst>
      <p:ext uri="{BB962C8B-B14F-4D97-AF65-F5344CB8AC3E}">
        <p14:creationId xmlns:p14="http://schemas.microsoft.com/office/powerpoint/2010/main" val="2262055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0" name="Shape 31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1,224 of top 10,000 sites use react</a:t>
            </a:r>
          </a:p>
          <a:p>
            <a:pPr marL="0" marR="0" lvl="0" indent="0" algn="l" rtl="0">
              <a:spcBef>
                <a:spcPts val="0"/>
              </a:spcBef>
              <a:buClr>
                <a:schemeClr val="hlink"/>
              </a:buClr>
              <a:buSzPct val="25000"/>
              <a:buFont typeface="Arial"/>
              <a:buNone/>
            </a:pPr>
            <a:r>
              <a:rPr lang="en" sz="1100" b="0" i="0" u="sng" strike="noStrike" cap="none">
                <a:solidFill>
                  <a:schemeClr val="hlink"/>
                </a:solidFill>
                <a:latin typeface="Arial"/>
                <a:ea typeface="Arial"/>
                <a:cs typeface="Arial"/>
                <a:sym typeface="Arial"/>
                <a:hlinkClick r:id="rId3"/>
              </a:rPr>
              <a:t>https://trends.builtwith.com/javascript/React</a:t>
            </a:r>
            <a:r>
              <a:rPr lang="en" sz="1100" b="0" i="0" u="none" strike="noStrike" cap="none">
                <a:solidFill>
                  <a:schemeClr val="dk1"/>
                </a:solidFill>
                <a:latin typeface="Arial"/>
                <a:ea typeface="Arial"/>
                <a:cs typeface="Arial"/>
                <a:sym typeface="Arial"/>
              </a:rPr>
              <a:t> </a:t>
            </a:r>
          </a:p>
        </p:txBody>
      </p:sp>
    </p:spTree>
    <p:extLst>
      <p:ext uri="{BB962C8B-B14F-4D97-AF65-F5344CB8AC3E}">
        <p14:creationId xmlns:p14="http://schemas.microsoft.com/office/powerpoint/2010/main" val="3887299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Consistently ranked as one of the most loved frameworks</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Graph from stack overflow survey from 2016</a:t>
            </a:r>
          </a:p>
          <a:p>
            <a:pPr marL="0" marR="0" lvl="0" indent="0" algn="l" rtl="0">
              <a:spcBef>
                <a:spcPts val="0"/>
              </a:spcBef>
              <a:buClr>
                <a:schemeClr val="hlink"/>
              </a:buClr>
              <a:buSzPct val="25000"/>
              <a:buFont typeface="Arial"/>
              <a:buNone/>
            </a:pPr>
            <a:r>
              <a:rPr lang="en" sz="1100" b="0" i="0" u="sng" strike="noStrike" cap="none">
                <a:solidFill>
                  <a:schemeClr val="hlink"/>
                </a:solidFill>
                <a:latin typeface="Arial"/>
                <a:ea typeface="Arial"/>
                <a:cs typeface="Arial"/>
                <a:sym typeface="Arial"/>
                <a:hlinkClick r:id="rId3"/>
              </a:rPr>
              <a:t>http://stackoverflow.com/research/developer-survey-2016#technology</a:t>
            </a:r>
            <a:r>
              <a:rPr lang="en" sz="1100" b="0" i="0" u="none" strike="noStrike" cap="none">
                <a:solidFill>
                  <a:schemeClr val="dk1"/>
                </a:solidFill>
                <a:latin typeface="Arial"/>
                <a:ea typeface="Arial"/>
                <a:cs typeface="Arial"/>
                <a:sym typeface="Arial"/>
              </a:rPr>
              <a:t> </a:t>
            </a:r>
          </a:p>
        </p:txBody>
      </p:sp>
    </p:spTree>
    <p:extLst>
      <p:ext uri="{BB962C8B-B14F-4D97-AF65-F5344CB8AC3E}">
        <p14:creationId xmlns:p14="http://schemas.microsoft.com/office/powerpoint/2010/main" val="3502435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Briana </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Wwcode is led by 400+ volunteers and We couldn't’t bring this network together without an awesome core team some of whom you will hear from tonight.</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  Please stand up or raise your hands!</a:t>
            </a:r>
          </a:p>
        </p:txBody>
      </p:sp>
    </p:spTree>
    <p:extLst>
      <p:ext uri="{BB962C8B-B14F-4D97-AF65-F5344CB8AC3E}">
        <p14:creationId xmlns:p14="http://schemas.microsoft.com/office/powerpoint/2010/main" val="1471197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330200" algn="l" rtl="0">
              <a:lnSpc>
                <a:spcPct val="115000"/>
              </a:lnSpc>
              <a:spcBef>
                <a:spcPts val="0"/>
              </a:spcBef>
              <a:spcAft>
                <a:spcPts val="0"/>
              </a:spcAft>
              <a:buClr>
                <a:srgbClr val="111111"/>
              </a:buClr>
              <a:buSzPct val="100000"/>
              <a:buFont typeface="Arial"/>
              <a:buChar char="●"/>
            </a:pPr>
            <a:r>
              <a:rPr lang="en" sz="1500" b="0" i="0" u="none" strike="noStrike" cap="none">
                <a:solidFill>
                  <a:srgbClr val="111111"/>
                </a:solidFill>
                <a:highlight>
                  <a:srgbClr val="FFFFFF"/>
                </a:highlight>
                <a:latin typeface="Arial"/>
                <a:ea typeface="Arial"/>
                <a:cs typeface="Arial"/>
                <a:sym typeface="Arial"/>
              </a:rPr>
              <a:t>React is primarily concerned with how visual components are built and rendered, and doesn’t deal with the flow of data or the actual physical structure of the application.</a:t>
            </a:r>
          </a:p>
          <a:p>
            <a:pPr marL="457200" marR="0" lvl="0" indent="-330200" algn="l" rtl="0">
              <a:lnSpc>
                <a:spcPct val="115000"/>
              </a:lnSpc>
              <a:spcBef>
                <a:spcPts val="1100"/>
              </a:spcBef>
              <a:spcAft>
                <a:spcPts val="0"/>
              </a:spcAft>
              <a:buClr>
                <a:srgbClr val="111111"/>
              </a:buClr>
              <a:buSzPct val="100000"/>
              <a:buFont typeface="Arial"/>
              <a:buNone/>
            </a:pPr>
            <a:endParaRPr sz="1500" b="0" i="0" u="none" strike="noStrike" cap="none">
              <a:solidFill>
                <a:srgbClr val="111111"/>
              </a:solidFill>
              <a:highlight>
                <a:srgbClr val="FFFFFF"/>
              </a:highlight>
              <a:latin typeface="Arial"/>
              <a:ea typeface="Arial"/>
              <a:cs typeface="Arial"/>
              <a:sym typeface="Arial"/>
            </a:endParaRPr>
          </a:p>
          <a:p>
            <a:pPr marL="0" marR="0" lvl="0" indent="0" algn="l" rtl="0">
              <a:spcBef>
                <a:spcPts val="1100"/>
              </a:spcBef>
              <a:buClr>
                <a:srgbClr val="3A3A3A"/>
              </a:buClr>
              <a:buSzPct val="25000"/>
              <a:buFont typeface="Arial"/>
              <a:buNone/>
            </a:pPr>
            <a:r>
              <a:rPr lang="en" sz="1200" b="0" i="0" u="none" strike="noStrike" cap="none">
                <a:solidFill>
                  <a:srgbClr val="3A3A3A"/>
                </a:solidFill>
                <a:highlight>
                  <a:srgbClr val="FFFFFF"/>
                </a:highlight>
                <a:latin typeface="Arial"/>
                <a:ea typeface="Arial"/>
                <a:cs typeface="Arial"/>
                <a:sym typeface="Arial"/>
              </a:rPr>
              <a:t>When to use React? When you want a powerful View layer but don’t need an elaborate framework for the rest of your application or when you want a View layer to go with your Angular, Backbone, or Ember application. When you are trying to build an isomorphic web framework.</a:t>
            </a:r>
          </a:p>
        </p:txBody>
      </p:sp>
    </p:spTree>
    <p:extLst>
      <p:ext uri="{BB962C8B-B14F-4D97-AF65-F5344CB8AC3E}">
        <p14:creationId xmlns:p14="http://schemas.microsoft.com/office/powerpoint/2010/main" val="64986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66050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66421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Open Source,</a:t>
            </a:r>
            <a:r>
              <a:rPr lang="en-US" baseline="0" dirty="0" smtClean="0"/>
              <a:t> backed by Google, very popular</a:t>
            </a:r>
            <a:endParaRPr lang="en-US" dirty="0"/>
          </a:p>
        </p:txBody>
      </p:sp>
    </p:spTree>
    <p:extLst>
      <p:ext uri="{BB962C8B-B14F-4D97-AF65-F5344CB8AC3E}">
        <p14:creationId xmlns:p14="http://schemas.microsoft.com/office/powerpoint/2010/main" val="1523646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Elevator Pitch</a:t>
            </a:r>
            <a:r>
              <a:rPr lang="en-US" baseline="0" dirty="0" smtClean="0"/>
              <a:t> for Angular</a:t>
            </a:r>
            <a:endParaRPr lang="en-US" dirty="0"/>
          </a:p>
        </p:txBody>
      </p:sp>
    </p:spTree>
    <p:extLst>
      <p:ext uri="{BB962C8B-B14F-4D97-AF65-F5344CB8AC3E}">
        <p14:creationId xmlns:p14="http://schemas.microsoft.com/office/powerpoint/2010/main" val="4057105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4500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2836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4314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1413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894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4" name="Shape 18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200" b="1" i="0" u="none" strike="noStrike" cap="none">
                <a:solidFill>
                  <a:srgbClr val="00B6AA"/>
                </a:solidFill>
                <a:latin typeface="Montserrat"/>
                <a:ea typeface="Montserrat"/>
                <a:cs typeface="Montserrat"/>
                <a:sym typeface="Montserrat"/>
              </a:rPr>
              <a:t>Briana</a:t>
            </a:r>
          </a:p>
          <a:p>
            <a:pPr marL="0" marR="0" lvl="0" indent="0" algn="l" rtl="0">
              <a:spcBef>
                <a:spcPts val="0"/>
              </a:spcBef>
              <a:buClr>
                <a:schemeClr val="dk1"/>
              </a:buClr>
              <a:buSzPct val="25000"/>
              <a:buFont typeface="Arial"/>
              <a:buNone/>
            </a:pPr>
            <a:r>
              <a:rPr lang="en" sz="1200" b="1" i="0" u="none" strike="noStrike" cap="none">
                <a:solidFill>
                  <a:srgbClr val="00B6AA"/>
                </a:solidFill>
                <a:latin typeface="Montserrat"/>
                <a:ea typeface="Montserrat"/>
                <a:cs typeface="Montserrat"/>
                <a:sym typeface="Montserrat"/>
              </a:rPr>
              <a:t>Women Who Code</a:t>
            </a:r>
            <a:r>
              <a:rPr lang="en" sz="1200" b="0" i="0" u="none" strike="noStrike" cap="none">
                <a:solidFill>
                  <a:srgbClr val="535353"/>
                </a:solidFill>
                <a:latin typeface="Montserrat"/>
                <a:ea typeface="Montserrat"/>
                <a:cs typeface="Montserrat"/>
                <a:sym typeface="Montserrat"/>
              </a:rPr>
              <a:t> prepares this </a:t>
            </a:r>
            <a:r>
              <a:rPr lang="en" sz="1200" b="1" i="0" u="none" strike="noStrike" cap="none">
                <a:solidFill>
                  <a:srgbClr val="535353"/>
                </a:solidFill>
                <a:latin typeface="Montserrat"/>
                <a:ea typeface="Montserrat"/>
                <a:cs typeface="Montserrat"/>
                <a:sym typeface="Montserrat"/>
              </a:rPr>
              <a:t>generation </a:t>
            </a:r>
            <a:r>
              <a:rPr lang="en" sz="1200" b="0" i="0" u="none" strike="noStrike" cap="none">
                <a:solidFill>
                  <a:srgbClr val="535353"/>
                </a:solidFill>
                <a:latin typeface="Montserrat"/>
                <a:ea typeface="Montserrat"/>
                <a:cs typeface="Montserrat"/>
                <a:sym typeface="Montserrat"/>
              </a:rPr>
              <a:t>of women in tech to be tomorrow’s </a:t>
            </a:r>
            <a:r>
              <a:rPr lang="en" sz="1200" b="1" i="0" u="none" strike="noStrike" cap="none">
                <a:solidFill>
                  <a:srgbClr val="535353"/>
                </a:solidFill>
                <a:latin typeface="Montserrat"/>
                <a:ea typeface="Montserrat"/>
                <a:cs typeface="Montserrat"/>
                <a:sym typeface="Montserrat"/>
              </a:rPr>
              <a:t>role models. </a:t>
            </a:r>
          </a:p>
        </p:txBody>
      </p:sp>
    </p:spTree>
    <p:extLst>
      <p:ext uri="{BB962C8B-B14F-4D97-AF65-F5344CB8AC3E}">
        <p14:creationId xmlns:p14="http://schemas.microsoft.com/office/powerpoint/2010/main" val="32029860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9531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Master’s Degree in Computer Applications</a:t>
            </a:r>
          </a:p>
          <a:p>
            <a:pPr marL="171450" indent="-171450">
              <a:buFont typeface="Arial" panose="020B0604020202020204" pitchFamily="34" charset="0"/>
              <a:buChar char="•"/>
            </a:pPr>
            <a:r>
              <a:rPr lang="en-US" baseline="0" dirty="0" smtClean="0"/>
              <a:t>Capital One for 2 years</a:t>
            </a:r>
          </a:p>
          <a:p>
            <a:pPr marL="171450" indent="-171450">
              <a:buFont typeface="Arial" panose="020B0604020202020204" pitchFamily="34" charset="0"/>
              <a:buChar char="•"/>
            </a:pPr>
            <a:r>
              <a:rPr lang="en-US" baseline="0" dirty="0" smtClean="0"/>
              <a:t>Java AngularJS </a:t>
            </a:r>
            <a:r>
              <a:rPr lang="en-US" baseline="0" dirty="0" err="1" smtClean="0"/>
              <a:t>NodeJS</a:t>
            </a:r>
            <a:endParaRPr lang="en-US" baseline="0" dirty="0" smtClean="0"/>
          </a:p>
          <a:p>
            <a:pPr marL="171450" indent="-171450">
              <a:buFont typeface="Arial" panose="020B0604020202020204" pitchFamily="34" charset="0"/>
              <a:buChar char="•"/>
            </a:pPr>
            <a:r>
              <a:rPr lang="en-US" baseline="0" dirty="0" smtClean="0"/>
              <a:t>Passionate about coding, cooking, travelling and socializing.</a:t>
            </a:r>
          </a:p>
          <a:p>
            <a:pPr marL="171450" indent="-171450">
              <a:buFont typeface="Arial" panose="020B0604020202020204" pitchFamily="34" charset="0"/>
              <a:buChar char="•"/>
            </a:pPr>
            <a:r>
              <a:rPr lang="en-US" baseline="0" dirty="0" smtClean="0"/>
              <a:t>Expecting a baby!</a:t>
            </a:r>
          </a:p>
          <a:p>
            <a:pPr marL="0" indent="0">
              <a:buFont typeface="Arial" panose="020B0604020202020204" pitchFamily="34" charset="0"/>
              <a:buNone/>
            </a:pPr>
            <a:r>
              <a:rPr lang="en-US" baseline="0" dirty="0" smtClean="0"/>
              <a:t> </a:t>
            </a:r>
            <a:endParaRPr lang="en-US" dirty="0"/>
          </a:p>
        </p:txBody>
      </p:sp>
    </p:spTree>
    <p:extLst>
      <p:ext uri="{BB962C8B-B14F-4D97-AF65-F5344CB8AC3E}">
        <p14:creationId xmlns:p14="http://schemas.microsoft.com/office/powerpoint/2010/main" val="1908489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74289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Thank you </a:t>
            </a:r>
            <a:r>
              <a:rPr lang="en-US" dirty="0" err="1" smtClean="0"/>
              <a:t>Shradha</a:t>
            </a:r>
            <a:r>
              <a:rPr lang="en-US" dirty="0" smtClean="0"/>
              <a:t>. That was a great deep-dive into</a:t>
            </a:r>
            <a:r>
              <a:rPr lang="en-US" baseline="0" dirty="0" smtClean="0"/>
              <a:t> </a:t>
            </a:r>
            <a:r>
              <a:rPr lang="en-US" baseline="0" dirty="0" err="1" smtClean="0"/>
              <a:t>angularJS</a:t>
            </a:r>
            <a:r>
              <a:rPr lang="en-US" baseline="0" dirty="0" smtClean="0"/>
              <a:t> framework. While AngularJS (version1 s) are out in the technology world and millions of people are using it, Angular team released angular 2.x versions.  Today, we will cover </a:t>
            </a:r>
            <a:r>
              <a:rPr lang="is-IS" baseline="0" dirty="0" smtClean="0"/>
              <a:t>talk about.....</a:t>
            </a:r>
            <a:endParaRPr lang="en-US" dirty="0" smtClean="0"/>
          </a:p>
          <a:p>
            <a:endParaRPr lang="en-US" dirty="0"/>
          </a:p>
        </p:txBody>
      </p:sp>
    </p:spTree>
    <p:extLst>
      <p:ext uri="{BB962C8B-B14F-4D97-AF65-F5344CB8AC3E}">
        <p14:creationId xmlns:p14="http://schemas.microsoft.com/office/powerpoint/2010/main" val="1612900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Just now we were discussing and learning angular1.</a:t>
            </a:r>
            <a:r>
              <a:rPr lang="en-US" baseline="0" dirty="0" smtClean="0"/>
              <a:t> So, why angular 2?</a:t>
            </a:r>
          </a:p>
          <a:p>
            <a:endParaRPr lang="en-US" baseline="0" dirty="0" smtClean="0"/>
          </a:p>
          <a:p>
            <a:r>
              <a:rPr lang="en-US" baseline="0" dirty="0" smtClean="0"/>
              <a:t>Angular 2 improved on all the great features provided by ng1 and made it faster, more performant and scalable. </a:t>
            </a:r>
            <a:r>
              <a:rPr lang="en-US" baseline="0" dirty="0" err="1" smtClean="0"/>
              <a:t>Upto</a:t>
            </a:r>
            <a:r>
              <a:rPr lang="en-US" baseline="0" dirty="0" smtClean="0"/>
              <a:t> date with latest tools and technologies</a:t>
            </a:r>
          </a:p>
          <a:p>
            <a:endParaRPr lang="en-US" baseline="0" dirty="0" smtClean="0"/>
          </a:p>
          <a:p>
            <a:pPr marL="228600" indent="-228600">
              <a:buAutoNum type="arabicPeriod"/>
            </a:pPr>
            <a:r>
              <a:rPr lang="en-US" sz="1100" b="0" i="0" kern="1200" dirty="0" smtClean="0">
                <a:solidFill>
                  <a:schemeClr val="tx1"/>
                </a:solidFill>
                <a:effectLst/>
                <a:latin typeface="+mn-lt"/>
                <a:ea typeface="+mn-ea"/>
                <a:cs typeface="+mn-cs"/>
              </a:rPr>
              <a:t>With Angular 1, programmers had to understand the differences between Controllers, Services, Factories, Providers and other concepts that could be confusing, especially for new programmers.</a:t>
            </a:r>
          </a:p>
          <a:p>
            <a:pPr marL="228600" indent="-228600">
              <a:buAutoNum type="arabicPeriod"/>
            </a:pPr>
            <a:r>
              <a:rPr lang="en-US" sz="1100" b="0" i="0" kern="1200" dirty="0" smtClean="0">
                <a:solidFill>
                  <a:schemeClr val="tx1"/>
                </a:solidFill>
                <a:effectLst/>
                <a:latin typeface="+mn-lt"/>
                <a:ea typeface="+mn-ea"/>
                <a:cs typeface="+mn-cs"/>
              </a:rPr>
              <a:t>Ng2</a:t>
            </a:r>
            <a:r>
              <a:rPr lang="en-US" sz="1100" b="0" i="0" kern="1200" baseline="0" dirty="0" smtClean="0">
                <a:solidFill>
                  <a:schemeClr val="tx1"/>
                </a:solidFill>
                <a:effectLst/>
                <a:latin typeface="+mn-lt"/>
                <a:ea typeface="+mn-ea"/>
                <a:cs typeface="+mn-cs"/>
              </a:rPr>
              <a:t> is written in </a:t>
            </a:r>
            <a:r>
              <a:rPr lang="en-US" sz="1100" b="0" i="0" kern="1200" baseline="0" dirty="0" err="1" smtClean="0">
                <a:solidFill>
                  <a:schemeClr val="tx1"/>
                </a:solidFill>
                <a:effectLst/>
                <a:latin typeface="+mn-lt"/>
                <a:ea typeface="+mn-ea"/>
                <a:cs typeface="+mn-cs"/>
              </a:rPr>
              <a:t>ts</a:t>
            </a:r>
            <a:r>
              <a:rPr lang="en-US" sz="1100" b="0" i="0" kern="1200" baseline="0" dirty="0" smtClean="0">
                <a:solidFill>
                  <a:schemeClr val="tx1"/>
                </a:solidFill>
                <a:effectLst/>
                <a:latin typeface="+mn-lt"/>
                <a:ea typeface="+mn-ea"/>
                <a:cs typeface="+mn-cs"/>
              </a:rPr>
              <a:t>, which follows ES6 standards (classes and structures) and not only UI developers, but also back end developers feel at ease when they see similar code and structures</a:t>
            </a:r>
          </a:p>
          <a:p>
            <a:pPr marL="228600" indent="-228600">
              <a:buAutoNum type="arabicPeriod"/>
            </a:pPr>
            <a:endParaRPr lang="en-US" sz="1100" b="0" i="0" kern="1200" baseline="0" dirty="0" smtClean="0">
              <a:solidFill>
                <a:schemeClr val="tx1"/>
              </a:solidFill>
              <a:effectLst/>
              <a:latin typeface="+mn-lt"/>
              <a:ea typeface="+mn-ea"/>
              <a:cs typeface="+mn-cs"/>
            </a:endParaRPr>
          </a:p>
          <a:p>
            <a:pPr marL="228600" indent="-228600">
              <a:buAutoNum type="arabicPeriod"/>
            </a:pPr>
            <a:endParaRPr lang="en-US" dirty="0"/>
          </a:p>
        </p:txBody>
      </p:sp>
    </p:spTree>
    <p:extLst>
      <p:ext uri="{BB962C8B-B14F-4D97-AF65-F5344CB8AC3E}">
        <p14:creationId xmlns:p14="http://schemas.microsoft.com/office/powerpoint/2010/main" val="28138351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fast, powerful, clean and</a:t>
            </a:r>
            <a:r>
              <a:rPr lang="en-US" baseline="0" dirty="0" smtClean="0"/>
              <a:t> easy</a:t>
            </a:r>
            <a:endParaRPr lang="en-US" dirty="0"/>
          </a:p>
        </p:txBody>
      </p:sp>
    </p:spTree>
    <p:extLst>
      <p:ext uri="{BB962C8B-B14F-4D97-AF65-F5344CB8AC3E}">
        <p14:creationId xmlns:p14="http://schemas.microsoft.com/office/powerpoint/2010/main" val="3578233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99871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7502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5915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584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1" name="Shape 191"/>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Briana</a:t>
            </a:r>
          </a:p>
        </p:txBody>
      </p:sp>
    </p:spTree>
    <p:extLst>
      <p:ext uri="{BB962C8B-B14F-4D97-AF65-F5344CB8AC3E}">
        <p14:creationId xmlns:p14="http://schemas.microsoft.com/office/powerpoint/2010/main" val="16046169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Structural</a:t>
            </a:r>
            <a:r>
              <a:rPr lang="en-US" baseline="0" dirty="0" smtClean="0"/>
              <a:t> directive- prefixed with *</a:t>
            </a:r>
          </a:p>
          <a:p>
            <a:r>
              <a:rPr lang="en-US" baseline="0" dirty="0" smtClean="0"/>
              <a:t>Changes the structure of the DOM</a:t>
            </a:r>
            <a:endParaRPr lang="en-US" dirty="0" smtClean="0"/>
          </a:p>
          <a:p>
            <a:endParaRPr lang="en-US" dirty="0"/>
          </a:p>
        </p:txBody>
      </p:sp>
    </p:spTree>
    <p:extLst>
      <p:ext uri="{BB962C8B-B14F-4D97-AF65-F5344CB8AC3E}">
        <p14:creationId xmlns:p14="http://schemas.microsoft.com/office/powerpoint/2010/main" val="9409414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Structural</a:t>
            </a:r>
            <a:r>
              <a:rPr lang="en-US" baseline="0" dirty="0" smtClean="0"/>
              <a:t> directive- prefixed with *</a:t>
            </a:r>
          </a:p>
          <a:p>
            <a:r>
              <a:rPr lang="en-US" baseline="0" dirty="0" smtClean="0"/>
              <a:t>Changes the structure of the DOM</a:t>
            </a:r>
            <a:endParaRPr lang="en-US" dirty="0"/>
          </a:p>
        </p:txBody>
      </p:sp>
    </p:spTree>
    <p:extLst>
      <p:ext uri="{BB962C8B-B14F-4D97-AF65-F5344CB8AC3E}">
        <p14:creationId xmlns:p14="http://schemas.microsoft.com/office/powerpoint/2010/main" val="34699975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
            </a:r>
            <a:r>
              <a:rPr lang="en-US" dirty="0" err="1" smtClean="0"/>
              <a:t>user.info.name</a:t>
            </a:r>
            <a:r>
              <a:rPr lang="en-US" dirty="0" smtClean="0"/>
              <a:t> }} – ng1 we need context. Here, we have user</a:t>
            </a:r>
            <a:r>
              <a:rPr lang="is-IS" dirty="0" smtClean="0"/>
              <a:t>….</a:t>
            </a:r>
          </a:p>
          <a:p>
            <a:endParaRPr lang="is-IS" dirty="0" smtClean="0"/>
          </a:p>
          <a:p>
            <a:r>
              <a:rPr lang="is-IS" dirty="0" smtClean="0"/>
              <a:t>Allows to put a default value in the DOM.</a:t>
            </a:r>
            <a:endParaRPr lang="en-US" dirty="0"/>
          </a:p>
        </p:txBody>
      </p:sp>
    </p:spTree>
    <p:extLst>
      <p:ext uri="{BB962C8B-B14F-4D97-AF65-F5344CB8AC3E}">
        <p14:creationId xmlns:p14="http://schemas.microsoft.com/office/powerpoint/2010/main" val="534079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
            </a:r>
            <a:r>
              <a:rPr lang="en-US" dirty="0" err="1" smtClean="0"/>
              <a:t>user.info.name</a:t>
            </a:r>
            <a:r>
              <a:rPr lang="en-US" dirty="0" smtClean="0"/>
              <a:t> }} – ng1 we need context. Here, we have user</a:t>
            </a:r>
            <a:r>
              <a:rPr lang="is-IS" dirty="0" smtClean="0"/>
              <a:t>….</a:t>
            </a:r>
            <a:endParaRPr lang="en-US" dirty="0"/>
          </a:p>
        </p:txBody>
      </p:sp>
    </p:spTree>
    <p:extLst>
      <p:ext uri="{BB962C8B-B14F-4D97-AF65-F5344CB8AC3E}">
        <p14:creationId xmlns:p14="http://schemas.microsoft.com/office/powerpoint/2010/main" val="42026997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Ng-click, ng-blur</a:t>
            </a:r>
          </a:p>
          <a:p>
            <a:endParaRPr lang="en-US" dirty="0" smtClean="0"/>
          </a:p>
          <a:p>
            <a:r>
              <a:rPr lang="en-US" dirty="0" smtClean="0"/>
              <a:t>(click), (blur)</a:t>
            </a:r>
            <a:endParaRPr lang="en-US" dirty="0"/>
          </a:p>
        </p:txBody>
      </p:sp>
    </p:spTree>
    <p:extLst>
      <p:ext uri="{BB962C8B-B14F-4D97-AF65-F5344CB8AC3E}">
        <p14:creationId xmlns:p14="http://schemas.microsoft.com/office/powerpoint/2010/main" val="26156959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Ng-bind gives a default value, and until the DOM is ready, we see</a:t>
            </a:r>
            <a:r>
              <a:rPr lang="en-US" baseline="0" dirty="0" smtClean="0"/>
              <a:t> the default value</a:t>
            </a:r>
            <a:endParaRPr lang="en-US" dirty="0"/>
          </a:p>
        </p:txBody>
      </p:sp>
    </p:spTree>
    <p:extLst>
      <p:ext uri="{BB962C8B-B14F-4D97-AF65-F5344CB8AC3E}">
        <p14:creationId xmlns:p14="http://schemas.microsoft.com/office/powerpoint/2010/main" val="13906041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Services- I</a:t>
            </a:r>
            <a:r>
              <a:rPr lang="en-US" baseline="0" dirty="0" smtClean="0"/>
              <a:t> should say all the building blocks of angular1 app.</a:t>
            </a:r>
            <a:endParaRPr lang="en-US" dirty="0"/>
          </a:p>
        </p:txBody>
      </p:sp>
    </p:spTree>
    <p:extLst>
      <p:ext uri="{BB962C8B-B14F-4D97-AF65-F5344CB8AC3E}">
        <p14:creationId xmlns:p14="http://schemas.microsoft.com/office/powerpoint/2010/main" val="23502175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82025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85589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99570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Briana</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make everyone aware</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code of conduct that applies to all events </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Available online to read in its entirety </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-empowering experience for everyone. </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-inclusive, events are safe and supportive space for all participants</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-not tolerate harassment from any members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michele what are we doing tonight?</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63960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02528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sz="1100" b="0" i="0" kern="1200" dirty="0" smtClean="0">
                <a:solidFill>
                  <a:schemeClr val="tx1"/>
                </a:solidFill>
                <a:effectLst/>
                <a:latin typeface="+mn-lt"/>
                <a:ea typeface="+mn-ea"/>
                <a:cs typeface="+mn-cs"/>
              </a:rPr>
              <a:t>Apply the </a:t>
            </a:r>
            <a:r>
              <a:rPr lang="en-US" sz="1100" b="0" i="0" u="none" strike="noStrike" kern="1200" dirty="0" smtClean="0">
                <a:solidFill>
                  <a:schemeClr val="tx1"/>
                </a:solidFill>
                <a:effectLst/>
                <a:latin typeface="+mn-lt"/>
                <a:ea typeface="+mn-ea"/>
                <a:cs typeface="+mn-cs"/>
                <a:hlinkClick r:id="rId3"/>
              </a:rPr>
              <a:t>Single Responsibility Principle</a:t>
            </a:r>
            <a:r>
              <a:rPr lang="en-US" sz="1100" b="0" i="0" kern="1200" dirty="0" smtClean="0">
                <a:solidFill>
                  <a:schemeClr val="tx1"/>
                </a:solidFill>
                <a:effectLst/>
                <a:latin typeface="+mn-lt"/>
                <a:ea typeface="+mn-ea"/>
                <a:cs typeface="+mn-cs"/>
              </a:rPr>
              <a:t> to all components, services, and other symbols. This helps make the app cleaner, easier to read and maintain, and more testable.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100" b="0" i="0" kern="1200" dirty="0" smtClean="0">
                <a:solidFill>
                  <a:schemeClr val="tx1"/>
                </a:solidFill>
                <a:effectLst/>
                <a:latin typeface="+mn-lt"/>
                <a:ea typeface="+mn-ea"/>
                <a:cs typeface="+mn-cs"/>
              </a:rPr>
              <a:t>Consistent naming patterns, Separate File Names with Dots and Dashes, </a:t>
            </a:r>
            <a:r>
              <a:rPr lang="en-US" sz="1100" b="0" i="0" kern="1200" dirty="0" err="1" smtClean="0">
                <a:solidFill>
                  <a:schemeClr val="tx1"/>
                </a:solidFill>
                <a:effectLst/>
                <a:latin typeface="+mn-lt"/>
                <a:ea typeface="+mn-ea"/>
                <a:cs typeface="+mn-cs"/>
              </a:rPr>
              <a:t>app.componemt.ts</a:t>
            </a:r>
            <a:r>
              <a:rPr lang="en-US" sz="1100" b="0" i="0" kern="1200" dirty="0" smtClean="0">
                <a:solidFill>
                  <a:schemeClr val="tx1"/>
                </a:solidFill>
                <a:effectLst/>
                <a:latin typeface="+mn-lt"/>
                <a:ea typeface="+mn-ea"/>
                <a:cs typeface="+mn-cs"/>
              </a:rPr>
              <a: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user.service.ts</a:t>
            </a:r>
            <a:endParaRPr lang="en-US" sz="1100" b="0" i="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100" b="0" i="0" kern="1200" dirty="0" smtClean="0">
                <a:solidFill>
                  <a:schemeClr val="tx1"/>
                </a:solidFill>
                <a:effectLst/>
                <a:latin typeface="+mn-lt"/>
                <a:ea typeface="+mn-ea"/>
                <a:cs typeface="+mn-cs"/>
              </a:rPr>
              <a:t>All feature areas are in their own folder, with their own Angular module. Be descriptive</a:t>
            </a:r>
            <a:r>
              <a:rPr lang="en-US" sz="1100" b="0" i="0" kern="1200" baseline="0" dirty="0" smtClean="0">
                <a:solidFill>
                  <a:schemeClr val="tx1"/>
                </a:solidFill>
                <a:effectLst/>
                <a:latin typeface="+mn-lt"/>
                <a:ea typeface="+mn-ea"/>
                <a:cs typeface="+mn-cs"/>
              </a:rPr>
              <a:t> about the names of files and folders. </a:t>
            </a:r>
            <a:r>
              <a:rPr lang="en-US" sz="1100" b="1" i="0" kern="1200" dirty="0" smtClean="0">
                <a:solidFill>
                  <a:schemeClr val="tx1"/>
                </a:solidFill>
                <a:effectLst/>
                <a:latin typeface="+mn-lt"/>
                <a:ea typeface="+mn-ea"/>
                <a:cs typeface="+mn-cs"/>
              </a:rPr>
              <a:t>Avoid</a:t>
            </a:r>
            <a:r>
              <a:rPr lang="en-US" sz="1100" b="0" i="0" kern="1200" dirty="0" smtClean="0">
                <a:solidFill>
                  <a:schemeClr val="tx1"/>
                </a:solidFill>
                <a:effectLst/>
                <a:latin typeface="+mn-lt"/>
                <a:ea typeface="+mn-ea"/>
                <a:cs typeface="+mn-cs"/>
              </a:rPr>
              <a:t> files with multiple components, multiple services, or a mixture. </a:t>
            </a:r>
            <a:r>
              <a:rPr lang="en-US" sz="1100" b="1" i="0" kern="1200" dirty="0" smtClean="0">
                <a:solidFill>
                  <a:schemeClr val="tx1"/>
                </a:solidFill>
                <a:effectLst/>
                <a:latin typeface="+mn-lt"/>
                <a:ea typeface="+mn-ea"/>
                <a:cs typeface="+mn-cs"/>
              </a:rPr>
              <a:t>Do</a:t>
            </a:r>
            <a:r>
              <a:rPr lang="en-US" sz="1100" b="0" i="0" kern="1200" dirty="0" smtClean="0">
                <a:solidFill>
                  <a:schemeClr val="tx1"/>
                </a:solidFill>
                <a:effectLst/>
                <a:latin typeface="+mn-lt"/>
                <a:ea typeface="+mn-ea"/>
                <a:cs typeface="+mn-cs"/>
              </a:rPr>
              <a:t> keep a flat folder structure as long as possible.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100" b="1" i="0" kern="1200" dirty="0" smtClean="0">
                <a:solidFill>
                  <a:schemeClr val="tx1"/>
                </a:solidFill>
                <a:effectLst/>
                <a:latin typeface="+mn-lt"/>
                <a:ea typeface="+mn-ea"/>
                <a:cs typeface="+mn-cs"/>
              </a:rPr>
              <a:t>Do</a:t>
            </a:r>
            <a:r>
              <a:rPr lang="en-US" sz="1100" b="0" i="0" kern="1200" dirty="0" smtClean="0">
                <a:solidFill>
                  <a:schemeClr val="tx1"/>
                </a:solidFill>
                <a:effectLst/>
                <a:latin typeface="+mn-lt"/>
                <a:ea typeface="+mn-ea"/>
                <a:cs typeface="+mn-cs"/>
              </a:rPr>
              <a:t> use </a:t>
            </a:r>
            <a:r>
              <a:rPr lang="en-US" sz="1100" b="0" i="1" kern="1200" dirty="0" smtClean="0">
                <a:solidFill>
                  <a:schemeClr val="tx1"/>
                </a:solidFill>
                <a:effectLst/>
                <a:latin typeface="+mn-lt"/>
                <a:ea typeface="+mn-ea"/>
                <a:cs typeface="+mn-cs"/>
              </a:rPr>
              <a:t>dashed-case</a:t>
            </a:r>
            <a:r>
              <a:rPr lang="en-US" sz="1100" b="0" i="0" kern="1200" dirty="0" smtClean="0">
                <a:solidFill>
                  <a:schemeClr val="tx1"/>
                </a:solidFill>
                <a:effectLst/>
                <a:latin typeface="+mn-lt"/>
                <a:ea typeface="+mn-ea"/>
                <a:cs typeface="+mn-cs"/>
              </a:rPr>
              <a:t> or </a:t>
            </a:r>
            <a:r>
              <a:rPr lang="en-US" sz="1100" b="0" i="1" kern="1200" dirty="0" smtClean="0">
                <a:solidFill>
                  <a:schemeClr val="tx1"/>
                </a:solidFill>
                <a:effectLst/>
                <a:latin typeface="+mn-lt"/>
                <a:ea typeface="+mn-ea"/>
                <a:cs typeface="+mn-cs"/>
              </a:rPr>
              <a:t>kebab-case</a:t>
            </a:r>
            <a:r>
              <a:rPr lang="en-US" sz="1100" b="0" i="0" kern="1200" dirty="0" smtClean="0">
                <a:solidFill>
                  <a:schemeClr val="tx1"/>
                </a:solidFill>
                <a:effectLst/>
                <a:latin typeface="+mn-lt"/>
                <a:ea typeface="+mn-ea"/>
                <a:cs typeface="+mn-cs"/>
              </a:rPr>
              <a:t> for naming the element selectors of components.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100" b="1" i="0" kern="1200" dirty="0" smtClean="0">
                <a:solidFill>
                  <a:schemeClr val="tx1"/>
                </a:solidFill>
                <a:effectLst/>
                <a:latin typeface="+mn-lt"/>
                <a:ea typeface="+mn-ea"/>
                <a:cs typeface="+mn-cs"/>
              </a:rPr>
              <a:t>Member Sequence- Do</a:t>
            </a:r>
            <a:r>
              <a:rPr lang="en-US" sz="1100" b="0" i="0" kern="1200" dirty="0" smtClean="0">
                <a:solidFill>
                  <a:schemeClr val="tx1"/>
                </a:solidFill>
                <a:effectLst/>
                <a:latin typeface="+mn-lt"/>
                <a:ea typeface="+mn-ea"/>
                <a:cs typeface="+mn-cs"/>
              </a:rPr>
              <a:t> place properties up top followed by methods., </a:t>
            </a:r>
            <a:r>
              <a:rPr lang="en-US" sz="1100" b="1" i="0" kern="1200" dirty="0" smtClean="0">
                <a:solidFill>
                  <a:schemeClr val="tx1"/>
                </a:solidFill>
                <a:effectLst/>
                <a:latin typeface="+mn-lt"/>
                <a:ea typeface="+mn-ea"/>
                <a:cs typeface="+mn-cs"/>
              </a:rPr>
              <a:t>Do</a:t>
            </a:r>
            <a:r>
              <a:rPr lang="en-US" sz="1100" b="0" i="0" kern="1200" dirty="0" smtClean="0">
                <a:solidFill>
                  <a:schemeClr val="tx1"/>
                </a:solidFill>
                <a:effectLst/>
                <a:latin typeface="+mn-lt"/>
                <a:ea typeface="+mn-ea"/>
                <a:cs typeface="+mn-cs"/>
              </a:rPr>
              <a:t> place private members after public members, alphabetized. </a:t>
            </a:r>
            <a:r>
              <a:rPr lang="en-US" sz="1100" b="1" i="0" kern="1200" dirty="0" smtClean="0">
                <a:solidFill>
                  <a:schemeClr val="tx1"/>
                </a:solidFill>
                <a:effectLst/>
                <a:latin typeface="+mn-lt"/>
                <a:ea typeface="+mn-ea"/>
                <a:cs typeface="+mn-cs"/>
              </a:rPr>
              <a:t>Put Logic in Services. Do</a:t>
            </a:r>
            <a:r>
              <a:rPr lang="en-US" sz="1100" b="0" i="0" kern="1200" dirty="0" smtClean="0">
                <a:solidFill>
                  <a:schemeClr val="tx1"/>
                </a:solidFill>
                <a:effectLst/>
                <a:latin typeface="+mn-lt"/>
                <a:ea typeface="+mn-ea"/>
                <a:cs typeface="+mn-cs"/>
              </a:rPr>
              <a:t> put presentation logic in the component class, and not in the template. </a:t>
            </a:r>
            <a:r>
              <a:rPr lang="en-US" sz="1100" b="1" i="0" kern="1200" dirty="0" smtClean="0">
                <a:solidFill>
                  <a:schemeClr val="tx1"/>
                </a:solidFill>
                <a:effectLst/>
                <a:latin typeface="+mn-lt"/>
                <a:ea typeface="+mn-ea"/>
                <a:cs typeface="+mn-cs"/>
              </a:rPr>
              <a:t>Do</a:t>
            </a:r>
            <a:r>
              <a:rPr lang="en-US" sz="1100" b="0" i="0" kern="1200" dirty="0" smtClean="0">
                <a:solidFill>
                  <a:schemeClr val="tx1"/>
                </a:solidFill>
                <a:effectLst/>
                <a:latin typeface="+mn-lt"/>
                <a:ea typeface="+mn-ea"/>
                <a:cs typeface="+mn-cs"/>
              </a:rPr>
              <a:t> use attribute directives when you have presentation logic without a template,</a:t>
            </a:r>
            <a:r>
              <a:rPr lang="en-US" sz="1100" b="0" i="0" kern="1200" baseline="0" dirty="0" smtClean="0">
                <a:solidFill>
                  <a:schemeClr val="tx1"/>
                </a:solidFill>
                <a:effectLst/>
                <a:latin typeface="+mn-lt"/>
                <a:ea typeface="+mn-ea"/>
                <a:cs typeface="+mn-cs"/>
              </a:rPr>
              <a:t> because </a:t>
            </a:r>
            <a:r>
              <a:rPr lang="en-US" sz="1100" b="0" i="0" kern="1200" dirty="0" smtClean="0">
                <a:solidFill>
                  <a:schemeClr val="tx1"/>
                </a:solidFill>
                <a:effectLst/>
                <a:latin typeface="+mn-lt"/>
                <a:ea typeface="+mn-ea"/>
                <a:cs typeface="+mn-cs"/>
              </a:rPr>
              <a:t>Attributes directives don't have an associated template.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100" b="0" i="0" kern="1200" dirty="0" err="1" smtClean="0">
                <a:solidFill>
                  <a:schemeClr val="tx1"/>
                </a:solidFill>
                <a:effectLst/>
                <a:latin typeface="+mn-lt"/>
                <a:ea typeface="+mn-ea"/>
                <a:cs typeface="+mn-cs"/>
              </a:rPr>
              <a:t>writeUnit</a:t>
            </a:r>
            <a:r>
              <a:rPr lang="en-US" sz="1100" b="0" i="0" kern="1200" dirty="0" smtClean="0">
                <a:solidFill>
                  <a:schemeClr val="tx1"/>
                </a:solidFill>
                <a:effectLst/>
                <a:latin typeface="+mn-lt"/>
                <a:ea typeface="+mn-ea"/>
                <a:cs typeface="+mn-cs"/>
              </a:rPr>
              <a:t> and e2e tests to explore and confirm the behavior of the application. They </a:t>
            </a:r>
            <a:r>
              <a:rPr lang="en-US" sz="1100" b="1" i="0" kern="1200" dirty="0" smtClean="0">
                <a:solidFill>
                  <a:schemeClr val="tx1"/>
                </a:solidFill>
                <a:effectLst/>
                <a:latin typeface="+mn-lt"/>
                <a:ea typeface="+mn-ea"/>
                <a:cs typeface="+mn-cs"/>
              </a:rPr>
              <a:t>guard</a:t>
            </a:r>
            <a:r>
              <a:rPr lang="en-US" sz="1100" b="0" i="0" kern="1200" dirty="0" smtClean="0">
                <a:solidFill>
                  <a:schemeClr val="tx1"/>
                </a:solidFill>
                <a:effectLst/>
                <a:latin typeface="+mn-lt"/>
                <a:ea typeface="+mn-ea"/>
                <a:cs typeface="+mn-cs"/>
              </a:rPr>
              <a:t> against changes that break existing code (“regressions”). They </a:t>
            </a:r>
            <a:r>
              <a:rPr lang="en-US" sz="1100" b="1" i="0" kern="1200" dirty="0" smtClean="0">
                <a:solidFill>
                  <a:schemeClr val="tx1"/>
                </a:solidFill>
                <a:effectLst/>
                <a:latin typeface="+mn-lt"/>
                <a:ea typeface="+mn-ea"/>
                <a:cs typeface="+mn-cs"/>
              </a:rPr>
              <a:t>clarify</a:t>
            </a:r>
            <a:r>
              <a:rPr lang="en-US" sz="1100" b="0" i="0" kern="1200" dirty="0" smtClean="0">
                <a:solidFill>
                  <a:schemeClr val="tx1"/>
                </a:solidFill>
                <a:effectLst/>
                <a:latin typeface="+mn-lt"/>
                <a:ea typeface="+mn-ea"/>
                <a:cs typeface="+mn-cs"/>
              </a:rPr>
              <a:t> what the code does both when used as intended and when faced with deviant conditions. They </a:t>
            </a:r>
            <a:r>
              <a:rPr lang="en-US" sz="1100" b="1" i="0" kern="1200" dirty="0" smtClean="0">
                <a:solidFill>
                  <a:schemeClr val="tx1"/>
                </a:solidFill>
                <a:effectLst/>
                <a:latin typeface="+mn-lt"/>
                <a:ea typeface="+mn-ea"/>
                <a:cs typeface="+mn-cs"/>
              </a:rPr>
              <a:t>reveal</a:t>
            </a:r>
            <a:r>
              <a:rPr lang="en-US" sz="1100" b="0" i="0" kern="1200" dirty="0" smtClean="0">
                <a:solidFill>
                  <a:schemeClr val="tx1"/>
                </a:solidFill>
                <a:effectLst/>
                <a:latin typeface="+mn-lt"/>
                <a:ea typeface="+mn-ea"/>
                <a:cs typeface="+mn-cs"/>
              </a:rPr>
              <a:t> mistakes in design and implementation.</a:t>
            </a:r>
            <a:endParaRPr lang="en-US" sz="1100" b="1"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1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1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1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1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Tree>
    <p:extLst>
      <p:ext uri="{BB962C8B-B14F-4D97-AF65-F5344CB8AC3E}">
        <p14:creationId xmlns:p14="http://schemas.microsoft.com/office/powerpoint/2010/main" val="18784589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sz="1100" b="0" i="0" kern="1200" baseline="0" dirty="0" smtClean="0">
                <a:solidFill>
                  <a:schemeClr val="tx1"/>
                </a:solidFill>
                <a:effectLst/>
                <a:latin typeface="+mn-lt"/>
                <a:ea typeface="+mn-ea"/>
                <a:cs typeface="+mn-cs"/>
              </a:rPr>
              <a:t>Biggest Question: Why should I migrate to ng2. my app works great in ng1. I can quickly add features and develop in the existing code base.</a:t>
            </a:r>
          </a:p>
          <a:p>
            <a:pPr marL="685800" lvl="1" indent="-228600">
              <a:buAutoNum type="arabicPeriod"/>
            </a:pPr>
            <a:r>
              <a:rPr lang="en-US" sz="1100" b="0" i="0" kern="1200" baseline="0" dirty="0" smtClean="0">
                <a:solidFill>
                  <a:schemeClr val="tx1"/>
                </a:solidFill>
                <a:effectLst/>
                <a:latin typeface="+mn-lt"/>
                <a:ea typeface="+mn-ea"/>
                <a:cs typeface="+mn-cs"/>
              </a:rPr>
              <a:t>Ng2 is significantly faster (1 can get messy and complicated if all best practices are not followed)</a:t>
            </a:r>
          </a:p>
          <a:p>
            <a:pPr marL="685800" lvl="1" indent="-228600">
              <a:buAutoNum type="arabicPeriod"/>
            </a:pPr>
            <a:r>
              <a:rPr lang="en-US" sz="1100" b="0" i="0" kern="1200" baseline="0" dirty="0" smtClean="0">
                <a:solidFill>
                  <a:schemeClr val="tx1"/>
                </a:solidFill>
                <a:effectLst/>
                <a:latin typeface="+mn-lt"/>
                <a:ea typeface="+mn-ea"/>
                <a:cs typeface="+mn-cs"/>
              </a:rPr>
              <a:t>Simpler- have less concepts and differentiators to learn</a:t>
            </a:r>
          </a:p>
          <a:p>
            <a:pPr marL="685800" lvl="1" indent="-228600">
              <a:buAutoNum type="arabicPeriod"/>
            </a:pPr>
            <a:r>
              <a:rPr lang="en-US" sz="1100" b="0" i="0" kern="1200" baseline="0" dirty="0" smtClean="0">
                <a:solidFill>
                  <a:schemeClr val="tx1"/>
                </a:solidFill>
                <a:effectLst/>
                <a:latin typeface="+mn-lt"/>
                <a:ea typeface="+mn-ea"/>
                <a:cs typeface="+mn-cs"/>
              </a:rPr>
              <a:t>Forward looking-built on modern tools n technologies and web standards</a:t>
            </a:r>
          </a:p>
          <a:p>
            <a:pPr marL="685800" lvl="1" indent="-228600">
              <a:buAutoNum type="arabicPeriod"/>
            </a:pPr>
            <a:r>
              <a:rPr lang="en-US" sz="1100" b="0" i="0" kern="1200" baseline="0" dirty="0" smtClean="0">
                <a:solidFill>
                  <a:schemeClr val="tx1"/>
                </a:solidFill>
                <a:effectLst/>
                <a:latin typeface="+mn-lt"/>
                <a:ea typeface="+mn-ea"/>
                <a:cs typeface="+mn-cs"/>
              </a:rPr>
              <a:t>Additional Features- Lazy loading, server side rendering, multiple rendering targets beyond web- like mobile </a:t>
            </a:r>
            <a:r>
              <a:rPr lang="en-US" sz="1100" b="0" i="0" kern="1200" baseline="0" dirty="0" err="1" smtClean="0">
                <a:solidFill>
                  <a:schemeClr val="tx1"/>
                </a:solidFill>
                <a:effectLst/>
                <a:latin typeface="+mn-lt"/>
                <a:ea typeface="+mn-ea"/>
                <a:cs typeface="+mn-cs"/>
              </a:rPr>
              <a:t>etc</a:t>
            </a:r>
            <a:endParaRPr lang="en-US" sz="1100" b="0" i="0" kern="1200" baseline="0" dirty="0" smtClean="0">
              <a:solidFill>
                <a:schemeClr val="tx1"/>
              </a:solidFill>
              <a:effectLst/>
              <a:latin typeface="+mn-lt"/>
              <a:ea typeface="+mn-ea"/>
              <a:cs typeface="+mn-cs"/>
            </a:endParaRPr>
          </a:p>
          <a:p>
            <a:pPr marL="228600" lvl="0" indent="-228600">
              <a:buAutoNum type="arabicPeriod"/>
            </a:pPr>
            <a:endParaRPr lang="en-US" sz="1100" b="0" i="0" kern="1200" baseline="0" dirty="0" smtClean="0">
              <a:solidFill>
                <a:schemeClr val="tx1"/>
              </a:solidFill>
              <a:effectLst/>
              <a:latin typeface="+mn-lt"/>
              <a:ea typeface="+mn-ea"/>
              <a:cs typeface="+mn-cs"/>
            </a:endParaRPr>
          </a:p>
          <a:p>
            <a:pPr marL="228600" lvl="0" indent="-228600">
              <a:buAutoNum type="arabicPeriod"/>
            </a:pPr>
            <a:endParaRPr lang="en-US" sz="1100" b="0" i="0" kern="1200" baseline="0" dirty="0" smtClean="0">
              <a:solidFill>
                <a:schemeClr val="tx1"/>
              </a:solidFill>
              <a:effectLst/>
              <a:latin typeface="+mn-lt"/>
              <a:ea typeface="+mn-ea"/>
              <a:cs typeface="+mn-cs"/>
            </a:endParaRPr>
          </a:p>
          <a:p>
            <a:pPr marL="228600" lvl="0" indent="-228600">
              <a:buAutoNum type="arabicPeriod"/>
            </a:pPr>
            <a:r>
              <a:rPr lang="en-US" sz="1100" b="0" i="0" kern="1200" baseline="0" dirty="0" smtClean="0">
                <a:solidFill>
                  <a:schemeClr val="tx1"/>
                </a:solidFill>
                <a:effectLst/>
                <a:latin typeface="+mn-lt"/>
                <a:ea typeface="+mn-ea"/>
                <a:cs typeface="+mn-cs"/>
              </a:rPr>
              <a:t>3 choices to migrate: rewrite, maintain, migrate.</a:t>
            </a:r>
          </a:p>
          <a:p>
            <a:pPr marL="228600" lvl="0" indent="-228600">
              <a:buAutoNum type="arabicPeriod"/>
            </a:pPr>
            <a:r>
              <a:rPr lang="en-US" sz="1100" b="0" i="0" kern="1200" baseline="0" dirty="0" smtClean="0">
                <a:solidFill>
                  <a:schemeClr val="tx1"/>
                </a:solidFill>
                <a:effectLst/>
                <a:latin typeface="+mn-lt"/>
                <a:ea typeface="+mn-ea"/>
                <a:cs typeface="+mn-cs"/>
              </a:rPr>
              <a:t>Ng2 is complicated if you try to migrate / upgrade from ng1 for massive apps.</a:t>
            </a:r>
            <a:endParaRPr lang="en-US" sz="1100" b="0" i="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1958878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19270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18373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6" name="Shape 73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r>
              <a:rPr lang="en"/>
              <a:t>Michele introduce tweetwall </a:t>
            </a:r>
          </a:p>
        </p:txBody>
      </p:sp>
    </p:spTree>
    <p:extLst>
      <p:ext uri="{BB962C8B-B14F-4D97-AF65-F5344CB8AC3E}">
        <p14:creationId xmlns:p14="http://schemas.microsoft.com/office/powerpoint/2010/main" val="36485058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3" name="Shape 74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Briana</a:t>
            </a:r>
          </a:p>
        </p:txBody>
      </p:sp>
    </p:spTree>
    <p:extLst>
      <p:ext uri="{BB962C8B-B14F-4D97-AF65-F5344CB8AC3E}">
        <p14:creationId xmlns:p14="http://schemas.microsoft.com/office/powerpoint/2010/main" val="5268654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5" name="Shape 75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Briana</a:t>
            </a:r>
          </a:p>
          <a:p>
            <a:pPr marL="0" marR="0" lvl="0" indent="0" algn="l" rtl="0">
              <a:spcBef>
                <a:spcPts val="0"/>
              </a:spcBef>
              <a:buClr>
                <a:schemeClr val="dk1"/>
              </a:buClr>
              <a:buSzPct val="25000"/>
              <a:buFont typeface="Arial"/>
              <a:buNone/>
            </a:pPr>
            <a:endParaRPr/>
          </a:p>
          <a:p>
            <a:pPr marL="0" marR="0" lvl="0" indent="0" algn="l" rtl="0">
              <a:spcBef>
                <a:spcPts val="0"/>
              </a:spcBef>
              <a:buClr>
                <a:schemeClr val="dk1"/>
              </a:buClr>
              <a:buSzPct val="25000"/>
              <a:buFont typeface="Arial"/>
              <a:buNone/>
            </a:pPr>
            <a:r>
              <a:rPr lang="en"/>
              <a:t>Dont have to wait for the monthly meetup to create a community . **REITTERATE THIS** </a:t>
            </a:r>
          </a:p>
        </p:txBody>
      </p:sp>
    </p:spTree>
    <p:extLst>
      <p:ext uri="{BB962C8B-B14F-4D97-AF65-F5344CB8AC3E}">
        <p14:creationId xmlns:p14="http://schemas.microsoft.com/office/powerpoint/2010/main" val="6296121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Shape 7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1" name="Shape 76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2422171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r>
              <a:rPr lang="en"/>
              <a:t>Rachel </a:t>
            </a:r>
          </a:p>
        </p:txBody>
      </p:sp>
    </p:spTree>
    <p:extLst>
      <p:ext uri="{BB962C8B-B14F-4D97-AF65-F5344CB8AC3E}">
        <p14:creationId xmlns:p14="http://schemas.microsoft.com/office/powerpoint/2010/main" val="573159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Worked</a:t>
            </a:r>
            <a:r>
              <a:rPr lang="en-US" baseline="0" dirty="0" smtClean="0"/>
              <a:t> at large companies like Google and Capital One, as well as non profits and universities.</a:t>
            </a:r>
          </a:p>
          <a:p>
            <a:pPr marL="171450" indent="-171450">
              <a:buFont typeface="Arial" panose="020B0604020202020204" pitchFamily="34" charset="0"/>
              <a:buChar char="•"/>
            </a:pPr>
            <a:r>
              <a:rPr lang="en-US" baseline="0" dirty="0" smtClean="0"/>
              <a:t>Published two </a:t>
            </a:r>
            <a:r>
              <a:rPr lang="en-US" baseline="0" dirty="0" smtClean="0"/>
              <a:t>full </a:t>
            </a:r>
            <a:r>
              <a:rPr lang="en-US" baseline="0" dirty="0" smtClean="0"/>
              <a:t>length course on Front End Technologies with focus on data visualization techniques.</a:t>
            </a:r>
          </a:p>
          <a:p>
            <a:pPr marL="171450" indent="-171450">
              <a:buFont typeface="Arial" panose="020B0604020202020204" pitchFamily="34" charset="0"/>
              <a:buChar char="•"/>
            </a:pPr>
            <a:r>
              <a:rPr lang="en-US" baseline="0" dirty="0" smtClean="0"/>
              <a:t>Loves being mom, raising chickens, watching Gilmore Girls and eating fancy ramen.</a:t>
            </a:r>
          </a:p>
          <a:p>
            <a:pPr marL="171450" indent="-171450">
              <a:buFont typeface="Arial" panose="020B0604020202020204" pitchFamily="34" charset="0"/>
              <a:buChar char="•"/>
            </a:pPr>
            <a:r>
              <a:rPr lang="en-US" baseline="0" dirty="0" smtClean="0"/>
              <a:t>Life goal is to find time to write a great American novel. </a:t>
            </a:r>
            <a:endParaRPr lang="en-US" dirty="0"/>
          </a:p>
        </p:txBody>
      </p:sp>
    </p:spTree>
    <p:extLst>
      <p:ext uri="{BB962C8B-B14F-4D97-AF65-F5344CB8AC3E}">
        <p14:creationId xmlns:p14="http://schemas.microsoft.com/office/powerpoint/2010/main" val="2605028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8" name="Shape 20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14337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endParaRPr/>
          </a:p>
        </p:txBody>
      </p:sp>
      <p:sp>
        <p:nvSpPr>
          <p:cNvPr id="11" name="Shape 11"/>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106125"/>
            <a:ext cx="8520599"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12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12000">
                <a:solidFill>
                  <a:schemeClr val="dk1"/>
                </a:solidFill>
              </a:defRPr>
            </a:lvl2pPr>
            <a:lvl3pPr lvl="2" indent="0" algn="ctr">
              <a:spcBef>
                <a:spcPts val="0"/>
              </a:spcBef>
              <a:buClr>
                <a:schemeClr val="dk1"/>
              </a:buClr>
              <a:buFont typeface="Arial"/>
              <a:buNone/>
              <a:defRPr sz="12000">
                <a:solidFill>
                  <a:schemeClr val="dk1"/>
                </a:solidFill>
              </a:defRPr>
            </a:lvl3pPr>
            <a:lvl4pPr lvl="3" indent="0" algn="ctr">
              <a:spcBef>
                <a:spcPts val="0"/>
              </a:spcBef>
              <a:buClr>
                <a:schemeClr val="dk1"/>
              </a:buClr>
              <a:buFont typeface="Arial"/>
              <a:buNone/>
              <a:defRPr sz="12000">
                <a:solidFill>
                  <a:schemeClr val="dk1"/>
                </a:solidFill>
              </a:defRPr>
            </a:lvl4pPr>
            <a:lvl5pPr lvl="4" indent="0" algn="ctr">
              <a:spcBef>
                <a:spcPts val="0"/>
              </a:spcBef>
              <a:buClr>
                <a:schemeClr val="dk1"/>
              </a:buClr>
              <a:buFont typeface="Arial"/>
              <a:buNone/>
              <a:defRPr sz="12000">
                <a:solidFill>
                  <a:schemeClr val="dk1"/>
                </a:solidFill>
              </a:defRPr>
            </a:lvl5pPr>
            <a:lvl6pPr lvl="5" indent="0" algn="ctr">
              <a:spcBef>
                <a:spcPts val="0"/>
              </a:spcBef>
              <a:buClr>
                <a:schemeClr val="dk1"/>
              </a:buClr>
              <a:buFont typeface="Arial"/>
              <a:buNone/>
              <a:defRPr sz="12000">
                <a:solidFill>
                  <a:schemeClr val="dk1"/>
                </a:solidFill>
              </a:defRPr>
            </a:lvl6pPr>
            <a:lvl7pPr lvl="6" indent="0" algn="ctr">
              <a:spcBef>
                <a:spcPts val="0"/>
              </a:spcBef>
              <a:buClr>
                <a:schemeClr val="dk1"/>
              </a:buClr>
              <a:buFont typeface="Arial"/>
              <a:buNone/>
              <a:defRPr sz="12000">
                <a:solidFill>
                  <a:schemeClr val="dk1"/>
                </a:solidFill>
              </a:defRPr>
            </a:lvl7pPr>
            <a:lvl8pPr lvl="7" indent="0" algn="ctr">
              <a:spcBef>
                <a:spcPts val="0"/>
              </a:spcBef>
              <a:buClr>
                <a:schemeClr val="dk1"/>
              </a:buClr>
              <a:buFont typeface="Arial"/>
              <a:buNone/>
              <a:defRPr sz="12000">
                <a:solidFill>
                  <a:schemeClr val="dk1"/>
                </a:solidFill>
              </a:defRPr>
            </a:lvl8pPr>
            <a:lvl9pPr lvl="8" indent="0" algn="ctr">
              <a:spcBef>
                <a:spcPts val="0"/>
              </a:spcBef>
              <a:buClr>
                <a:schemeClr val="dk1"/>
              </a:buClr>
              <a:buFont typeface="Arial"/>
              <a:buNone/>
              <a:defRPr sz="12000">
                <a:solidFill>
                  <a:schemeClr val="dk1"/>
                </a:solidFill>
              </a:defRPr>
            </a:lvl9pPr>
          </a:lstStyle>
          <a:p>
            <a:endParaRPr/>
          </a:p>
        </p:txBody>
      </p:sp>
      <p:sp>
        <p:nvSpPr>
          <p:cNvPr id="48" name="Shape 48"/>
          <p:cNvSpPr txBox="1">
            <a:spLocks noGrp="1"/>
          </p:cNvSpPr>
          <p:nvPr>
            <p:ph type="body" idx="1"/>
          </p:nvPr>
        </p:nvSpPr>
        <p:spPr>
          <a:xfrm>
            <a:off x="311700" y="31522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34527"/>
            <a:ext cx="8229600" cy="857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B6AA"/>
              </a:buClr>
              <a:buFont typeface="Montserrat"/>
              <a:buNone/>
              <a:defRPr sz="3600" b="1" i="0" u="none" strike="noStrike" cap="none">
                <a:solidFill>
                  <a:srgbClr val="00B6AA"/>
                </a:solidFill>
                <a:latin typeface="Montserrat"/>
                <a:ea typeface="Montserrat"/>
                <a:cs typeface="Montserrat"/>
                <a:sym typeface="Montserrat"/>
              </a:defRPr>
            </a:lvl1pPr>
            <a:lvl2pPr lvl="1" indent="0" rtl="0">
              <a:spcBef>
                <a:spcPts val="0"/>
              </a:spcBef>
              <a:buClr>
                <a:schemeClr val="dk1"/>
              </a:buClr>
              <a:buFont typeface="Arial"/>
              <a:buNone/>
              <a:defRPr sz="3600" b="1">
                <a:solidFill>
                  <a:schemeClr val="dk1"/>
                </a:solidFill>
              </a:defRPr>
            </a:lvl2pPr>
            <a:lvl3pPr lvl="2" indent="0" rtl="0">
              <a:spcBef>
                <a:spcPts val="0"/>
              </a:spcBef>
              <a:buClr>
                <a:schemeClr val="dk1"/>
              </a:buClr>
              <a:buFont typeface="Arial"/>
              <a:buNone/>
              <a:defRPr sz="3600" b="1">
                <a:solidFill>
                  <a:schemeClr val="dk1"/>
                </a:solidFill>
              </a:defRPr>
            </a:lvl3pPr>
            <a:lvl4pPr lvl="3" indent="0" rtl="0">
              <a:spcBef>
                <a:spcPts val="0"/>
              </a:spcBef>
              <a:buClr>
                <a:schemeClr val="dk1"/>
              </a:buClr>
              <a:buFont typeface="Arial"/>
              <a:buNone/>
              <a:defRPr sz="3600" b="1">
                <a:solidFill>
                  <a:schemeClr val="dk1"/>
                </a:solidFill>
              </a:defRPr>
            </a:lvl4pPr>
            <a:lvl5pPr lvl="4" indent="0" rtl="0">
              <a:spcBef>
                <a:spcPts val="0"/>
              </a:spcBef>
              <a:buClr>
                <a:schemeClr val="dk1"/>
              </a:buClr>
              <a:buFont typeface="Arial"/>
              <a:buNone/>
              <a:defRPr sz="3600" b="1">
                <a:solidFill>
                  <a:schemeClr val="dk1"/>
                </a:solidFill>
              </a:defRPr>
            </a:lvl5pPr>
            <a:lvl6pPr lvl="5" indent="0" rtl="0">
              <a:spcBef>
                <a:spcPts val="0"/>
              </a:spcBef>
              <a:buClr>
                <a:schemeClr val="dk1"/>
              </a:buClr>
              <a:buFont typeface="Arial"/>
              <a:buNone/>
              <a:defRPr sz="3600" b="1">
                <a:solidFill>
                  <a:schemeClr val="dk1"/>
                </a:solidFill>
              </a:defRPr>
            </a:lvl6pPr>
            <a:lvl7pPr lvl="6" indent="0" rtl="0">
              <a:spcBef>
                <a:spcPts val="0"/>
              </a:spcBef>
              <a:buClr>
                <a:schemeClr val="dk1"/>
              </a:buClr>
              <a:buFont typeface="Arial"/>
              <a:buNone/>
              <a:defRPr sz="3600" b="1">
                <a:solidFill>
                  <a:schemeClr val="dk1"/>
                </a:solidFill>
              </a:defRPr>
            </a:lvl7pPr>
            <a:lvl8pPr lvl="7" indent="0" rtl="0">
              <a:spcBef>
                <a:spcPts val="0"/>
              </a:spcBef>
              <a:buClr>
                <a:schemeClr val="dk1"/>
              </a:buClr>
              <a:buFont typeface="Arial"/>
              <a:buNone/>
              <a:defRPr sz="3600" b="1">
                <a:solidFill>
                  <a:schemeClr val="dk1"/>
                </a:solidFill>
              </a:defRPr>
            </a:lvl8pPr>
            <a:lvl9pPr lvl="8" indent="0" rtl="0">
              <a:spcBef>
                <a:spcPts val="0"/>
              </a:spcBef>
              <a:buClr>
                <a:schemeClr val="dk1"/>
              </a:buClr>
              <a:buFont typeface="Arial"/>
              <a:buNone/>
              <a:defRPr sz="3600" b="1">
                <a:solidFill>
                  <a:schemeClr val="dk1"/>
                </a:solidFill>
              </a:defRPr>
            </a:lvl9pPr>
          </a:lstStyle>
          <a:p>
            <a:endParaRPr/>
          </a:p>
        </p:txBody>
      </p:sp>
      <p:sp>
        <p:nvSpPr>
          <p:cNvPr id="55" name="Shape 55"/>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3600" b="1">
                <a:solidFill>
                  <a:schemeClr val="dk1"/>
                </a:solidFill>
              </a:defRPr>
            </a:lvl2pPr>
            <a:lvl3pPr lvl="2" indent="0" rtl="0">
              <a:spcBef>
                <a:spcPts val="0"/>
              </a:spcBef>
              <a:buClr>
                <a:schemeClr val="dk1"/>
              </a:buClr>
              <a:buFont typeface="Arial"/>
              <a:buNone/>
              <a:defRPr sz="3600" b="1">
                <a:solidFill>
                  <a:schemeClr val="dk1"/>
                </a:solidFill>
              </a:defRPr>
            </a:lvl3pPr>
            <a:lvl4pPr lvl="3" indent="0" rtl="0">
              <a:spcBef>
                <a:spcPts val="0"/>
              </a:spcBef>
              <a:buClr>
                <a:schemeClr val="dk1"/>
              </a:buClr>
              <a:buFont typeface="Arial"/>
              <a:buNone/>
              <a:defRPr sz="3600" b="1">
                <a:solidFill>
                  <a:schemeClr val="dk1"/>
                </a:solidFill>
              </a:defRPr>
            </a:lvl4pPr>
            <a:lvl5pPr lvl="4" indent="0" rtl="0">
              <a:spcBef>
                <a:spcPts val="0"/>
              </a:spcBef>
              <a:buClr>
                <a:schemeClr val="dk1"/>
              </a:buClr>
              <a:buFont typeface="Arial"/>
              <a:buNone/>
              <a:defRPr sz="3600" b="1">
                <a:solidFill>
                  <a:schemeClr val="dk1"/>
                </a:solidFill>
              </a:defRPr>
            </a:lvl5pPr>
            <a:lvl6pPr lvl="5" indent="0" rtl="0">
              <a:spcBef>
                <a:spcPts val="0"/>
              </a:spcBef>
              <a:buClr>
                <a:schemeClr val="dk1"/>
              </a:buClr>
              <a:buFont typeface="Arial"/>
              <a:buNone/>
              <a:defRPr sz="3600" b="1">
                <a:solidFill>
                  <a:schemeClr val="dk1"/>
                </a:solidFill>
              </a:defRPr>
            </a:lvl6pPr>
            <a:lvl7pPr lvl="6" indent="0" rtl="0">
              <a:spcBef>
                <a:spcPts val="0"/>
              </a:spcBef>
              <a:buClr>
                <a:schemeClr val="dk1"/>
              </a:buClr>
              <a:buFont typeface="Arial"/>
              <a:buNone/>
              <a:defRPr sz="3600" b="1">
                <a:solidFill>
                  <a:schemeClr val="dk1"/>
                </a:solidFill>
              </a:defRPr>
            </a:lvl7pPr>
            <a:lvl8pPr lvl="7" indent="0" rtl="0">
              <a:spcBef>
                <a:spcPts val="0"/>
              </a:spcBef>
              <a:buClr>
                <a:schemeClr val="dk1"/>
              </a:buClr>
              <a:buFont typeface="Arial"/>
              <a:buNone/>
              <a:defRPr sz="3600" b="1">
                <a:solidFill>
                  <a:schemeClr val="dk1"/>
                </a:solidFill>
              </a:defRPr>
            </a:lvl8pPr>
            <a:lvl9pPr lvl="8" indent="0" rtl="0">
              <a:spcBef>
                <a:spcPts val="0"/>
              </a:spcBef>
              <a:buClr>
                <a:schemeClr val="dk1"/>
              </a:buClr>
              <a:buFont typeface="Arial"/>
              <a:buNone/>
              <a:defRPr sz="3600" b="1">
                <a:solidFill>
                  <a:schemeClr val="dk1"/>
                </a:solidFill>
              </a:defRPr>
            </a:lvl9pPr>
          </a:lstStyle>
          <a:p>
            <a:endParaRPr/>
          </a:p>
        </p:txBody>
      </p:sp>
      <p:sp>
        <p:nvSpPr>
          <p:cNvPr id="58" name="Shape 58"/>
          <p:cNvSpPr txBox="1">
            <a:spLocks noGrp="1"/>
          </p:cNvSpPr>
          <p:nvPr>
            <p:ph type="body" idx="1"/>
          </p:nvPr>
        </p:nvSpPr>
        <p:spPr>
          <a:xfrm>
            <a:off x="457200" y="1200150"/>
            <a:ext cx="3994500" cy="3725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body" idx="2"/>
          </p:nvPr>
        </p:nvSpPr>
        <p:spPr>
          <a:xfrm>
            <a:off x="4692273" y="1200150"/>
            <a:ext cx="3994500" cy="3725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685800" y="1583341"/>
            <a:ext cx="7772400" cy="11597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800" b="1"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4800" b="1">
                <a:solidFill>
                  <a:schemeClr val="dk1"/>
                </a:solidFill>
              </a:defRPr>
            </a:lvl2pPr>
            <a:lvl3pPr lvl="2" indent="0" algn="ctr" rtl="0">
              <a:spcBef>
                <a:spcPts val="0"/>
              </a:spcBef>
              <a:buClr>
                <a:schemeClr val="dk1"/>
              </a:buClr>
              <a:buFont typeface="Arial"/>
              <a:buNone/>
              <a:defRPr sz="4800" b="1">
                <a:solidFill>
                  <a:schemeClr val="dk1"/>
                </a:solidFill>
              </a:defRPr>
            </a:lvl3pPr>
            <a:lvl4pPr lvl="3" indent="0" algn="ctr" rtl="0">
              <a:spcBef>
                <a:spcPts val="0"/>
              </a:spcBef>
              <a:buClr>
                <a:schemeClr val="dk1"/>
              </a:buClr>
              <a:buFont typeface="Arial"/>
              <a:buNone/>
              <a:defRPr sz="4800" b="1">
                <a:solidFill>
                  <a:schemeClr val="dk1"/>
                </a:solidFill>
              </a:defRPr>
            </a:lvl4pPr>
            <a:lvl5pPr lvl="4" indent="0" algn="ctr" rtl="0">
              <a:spcBef>
                <a:spcPts val="0"/>
              </a:spcBef>
              <a:buClr>
                <a:schemeClr val="dk1"/>
              </a:buClr>
              <a:buFont typeface="Arial"/>
              <a:buNone/>
              <a:defRPr sz="4800" b="1">
                <a:solidFill>
                  <a:schemeClr val="dk1"/>
                </a:solidFill>
              </a:defRPr>
            </a:lvl5pPr>
            <a:lvl6pPr lvl="5" indent="0" algn="ctr" rtl="0">
              <a:spcBef>
                <a:spcPts val="0"/>
              </a:spcBef>
              <a:buClr>
                <a:schemeClr val="dk1"/>
              </a:buClr>
              <a:buFont typeface="Arial"/>
              <a:buNone/>
              <a:defRPr sz="4800" b="1">
                <a:solidFill>
                  <a:schemeClr val="dk1"/>
                </a:solidFill>
              </a:defRPr>
            </a:lvl6pPr>
            <a:lvl7pPr lvl="6" indent="0" algn="ctr" rtl="0">
              <a:spcBef>
                <a:spcPts val="0"/>
              </a:spcBef>
              <a:buClr>
                <a:schemeClr val="dk1"/>
              </a:buClr>
              <a:buFont typeface="Arial"/>
              <a:buNone/>
              <a:defRPr sz="4800" b="1">
                <a:solidFill>
                  <a:schemeClr val="dk1"/>
                </a:solidFill>
              </a:defRPr>
            </a:lvl7pPr>
            <a:lvl8pPr lvl="7" indent="0" algn="ctr" rtl="0">
              <a:spcBef>
                <a:spcPts val="0"/>
              </a:spcBef>
              <a:buClr>
                <a:schemeClr val="dk1"/>
              </a:buClr>
              <a:buFont typeface="Arial"/>
              <a:buNone/>
              <a:defRPr sz="4800" b="1">
                <a:solidFill>
                  <a:schemeClr val="dk1"/>
                </a:solidFill>
              </a:defRPr>
            </a:lvl8pPr>
            <a:lvl9pPr lvl="8" indent="0" algn="ctr" rtl="0">
              <a:spcBef>
                <a:spcPts val="0"/>
              </a:spcBef>
              <a:buClr>
                <a:schemeClr val="dk1"/>
              </a:buClr>
              <a:buFont typeface="Arial"/>
              <a:buNone/>
              <a:defRPr sz="4800" b="1">
                <a:solidFill>
                  <a:schemeClr val="dk1"/>
                </a:solidFill>
              </a:defRPr>
            </a:lvl9pPr>
          </a:lstStyle>
          <a:p>
            <a:endParaRPr/>
          </a:p>
        </p:txBody>
      </p:sp>
      <p:sp>
        <p:nvSpPr>
          <p:cNvPr id="62" name="Shape 62"/>
          <p:cNvSpPr txBox="1">
            <a:spLocks noGrp="1"/>
          </p:cNvSpPr>
          <p:nvPr>
            <p:ph type="subTitle" idx="1"/>
          </p:nvPr>
        </p:nvSpPr>
        <p:spPr>
          <a:xfrm>
            <a:off x="685800" y="2840052"/>
            <a:ext cx="7772400" cy="7847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3600" b="1">
                <a:solidFill>
                  <a:schemeClr val="dk1"/>
                </a:solidFill>
              </a:defRPr>
            </a:lvl2pPr>
            <a:lvl3pPr lvl="2" indent="0" rtl="0">
              <a:spcBef>
                <a:spcPts val="0"/>
              </a:spcBef>
              <a:buClr>
                <a:schemeClr val="dk1"/>
              </a:buClr>
              <a:buFont typeface="Arial"/>
              <a:buNone/>
              <a:defRPr sz="3600" b="1">
                <a:solidFill>
                  <a:schemeClr val="dk1"/>
                </a:solidFill>
              </a:defRPr>
            </a:lvl3pPr>
            <a:lvl4pPr lvl="3" indent="0" rtl="0">
              <a:spcBef>
                <a:spcPts val="0"/>
              </a:spcBef>
              <a:buClr>
                <a:schemeClr val="dk1"/>
              </a:buClr>
              <a:buFont typeface="Arial"/>
              <a:buNone/>
              <a:defRPr sz="3600" b="1">
                <a:solidFill>
                  <a:schemeClr val="dk1"/>
                </a:solidFill>
              </a:defRPr>
            </a:lvl4pPr>
            <a:lvl5pPr lvl="4" indent="0" rtl="0">
              <a:spcBef>
                <a:spcPts val="0"/>
              </a:spcBef>
              <a:buClr>
                <a:schemeClr val="dk1"/>
              </a:buClr>
              <a:buFont typeface="Arial"/>
              <a:buNone/>
              <a:defRPr sz="3600" b="1">
                <a:solidFill>
                  <a:schemeClr val="dk1"/>
                </a:solidFill>
              </a:defRPr>
            </a:lvl5pPr>
            <a:lvl6pPr lvl="5" indent="0" rtl="0">
              <a:spcBef>
                <a:spcPts val="0"/>
              </a:spcBef>
              <a:buClr>
                <a:schemeClr val="dk1"/>
              </a:buClr>
              <a:buFont typeface="Arial"/>
              <a:buNone/>
              <a:defRPr sz="3600" b="1">
                <a:solidFill>
                  <a:schemeClr val="dk1"/>
                </a:solidFill>
              </a:defRPr>
            </a:lvl6pPr>
            <a:lvl7pPr lvl="6" indent="0" rtl="0">
              <a:spcBef>
                <a:spcPts val="0"/>
              </a:spcBef>
              <a:buClr>
                <a:schemeClr val="dk1"/>
              </a:buClr>
              <a:buFont typeface="Arial"/>
              <a:buNone/>
              <a:defRPr sz="3600" b="1">
                <a:solidFill>
                  <a:schemeClr val="dk1"/>
                </a:solidFill>
              </a:defRPr>
            </a:lvl7pPr>
            <a:lvl8pPr lvl="7" indent="0" rtl="0">
              <a:spcBef>
                <a:spcPts val="0"/>
              </a:spcBef>
              <a:buClr>
                <a:schemeClr val="dk1"/>
              </a:buClr>
              <a:buFont typeface="Arial"/>
              <a:buNone/>
              <a:defRPr sz="3600" b="1">
                <a:solidFill>
                  <a:schemeClr val="dk1"/>
                </a:solidFill>
              </a:defRPr>
            </a:lvl8pPr>
            <a:lvl9pPr lvl="8" indent="0" rtl="0">
              <a:spcBef>
                <a:spcPts val="0"/>
              </a:spcBef>
              <a:buClr>
                <a:schemeClr val="dk1"/>
              </a:buClr>
              <a:buFont typeface="Arial"/>
              <a:buNone/>
              <a:defRPr sz="3600" b="1">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457200" y="4406308"/>
            <a:ext cx="8229600" cy="519599"/>
          </a:xfrm>
          <a:prstGeom prst="rect">
            <a:avLst/>
          </a:prstGeom>
          <a:noFill/>
          <a:ln>
            <a:noFill/>
          </a:ln>
        </p:spPr>
        <p:txBody>
          <a:bodyPr lIns="91425" tIns="91425" rIns="91425" bIns="91425" anchor="t" anchorCtr="0"/>
          <a:lstStyle>
            <a:lvl1pPr marL="0" marR="0" lvl="0" indent="0" algn="ctr"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945200" y="468081"/>
            <a:ext cx="6589199" cy="960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1" i="0" u="none" strike="noStrike" cap="none">
                <a:solidFill>
                  <a:srgbClr val="262626"/>
                </a:solidFill>
                <a:latin typeface="Questrial"/>
                <a:ea typeface="Questrial"/>
                <a:cs typeface="Questrial"/>
                <a:sym typeface="Questrial"/>
              </a:defRPr>
            </a:lvl1pPr>
            <a:lvl2pPr lvl="1" indent="0" rtl="0">
              <a:spcBef>
                <a:spcPts val="0"/>
              </a:spcBef>
              <a:buClr>
                <a:schemeClr val="dk1"/>
              </a:buClr>
              <a:buFont typeface="Arial"/>
              <a:buNone/>
              <a:defRPr sz="3600" b="1">
                <a:solidFill>
                  <a:schemeClr val="dk2"/>
                </a:solidFill>
              </a:defRPr>
            </a:lvl2pPr>
            <a:lvl3pPr lvl="2" indent="0" rtl="0">
              <a:spcBef>
                <a:spcPts val="0"/>
              </a:spcBef>
              <a:buClr>
                <a:schemeClr val="dk1"/>
              </a:buClr>
              <a:buFont typeface="Arial"/>
              <a:buNone/>
              <a:defRPr sz="3600" b="1">
                <a:solidFill>
                  <a:schemeClr val="dk2"/>
                </a:solidFill>
              </a:defRPr>
            </a:lvl3pPr>
            <a:lvl4pPr lvl="3" indent="0" rtl="0">
              <a:spcBef>
                <a:spcPts val="0"/>
              </a:spcBef>
              <a:buClr>
                <a:schemeClr val="dk1"/>
              </a:buClr>
              <a:buFont typeface="Arial"/>
              <a:buNone/>
              <a:defRPr sz="3600" b="1">
                <a:solidFill>
                  <a:schemeClr val="dk2"/>
                </a:solidFill>
              </a:defRPr>
            </a:lvl4pPr>
            <a:lvl5pPr lvl="4" indent="0" rtl="0">
              <a:spcBef>
                <a:spcPts val="0"/>
              </a:spcBef>
              <a:buClr>
                <a:schemeClr val="dk1"/>
              </a:buClr>
              <a:buFont typeface="Arial"/>
              <a:buNone/>
              <a:defRPr sz="3600" b="1">
                <a:solidFill>
                  <a:schemeClr val="dk2"/>
                </a:solidFill>
              </a:defRPr>
            </a:lvl5pPr>
            <a:lvl6pPr lvl="5" indent="0" rtl="0">
              <a:spcBef>
                <a:spcPts val="0"/>
              </a:spcBef>
              <a:buClr>
                <a:schemeClr val="dk1"/>
              </a:buClr>
              <a:buFont typeface="Arial"/>
              <a:buNone/>
              <a:defRPr sz="3600" b="1">
                <a:solidFill>
                  <a:schemeClr val="dk2"/>
                </a:solidFill>
              </a:defRPr>
            </a:lvl6pPr>
            <a:lvl7pPr lvl="6" indent="0" rtl="0">
              <a:spcBef>
                <a:spcPts val="0"/>
              </a:spcBef>
              <a:buClr>
                <a:schemeClr val="dk1"/>
              </a:buClr>
              <a:buFont typeface="Arial"/>
              <a:buNone/>
              <a:defRPr sz="3600" b="1">
                <a:solidFill>
                  <a:schemeClr val="dk2"/>
                </a:solidFill>
              </a:defRPr>
            </a:lvl7pPr>
            <a:lvl8pPr lvl="7" indent="0" rtl="0">
              <a:spcBef>
                <a:spcPts val="0"/>
              </a:spcBef>
              <a:buClr>
                <a:schemeClr val="dk1"/>
              </a:buClr>
              <a:buFont typeface="Arial"/>
              <a:buNone/>
              <a:defRPr sz="3600" b="1">
                <a:solidFill>
                  <a:schemeClr val="dk2"/>
                </a:solidFill>
              </a:defRPr>
            </a:lvl8pPr>
            <a:lvl9pPr lvl="8" indent="0" rtl="0">
              <a:spcBef>
                <a:spcPts val="0"/>
              </a:spcBef>
              <a:buClr>
                <a:schemeClr val="dk1"/>
              </a:buClr>
              <a:buFont typeface="Arial"/>
              <a:buNone/>
              <a:defRPr sz="3600" b="1">
                <a:solidFill>
                  <a:schemeClr val="dk2"/>
                </a:solidFill>
              </a:defRPr>
            </a:lvl9pPr>
          </a:lstStyle>
          <a:p>
            <a:endParaRPr/>
          </a:p>
        </p:txBody>
      </p:sp>
      <p:sp>
        <p:nvSpPr>
          <p:cNvPr id="70" name="Shape 70"/>
          <p:cNvSpPr txBox="1">
            <a:spLocks noGrp="1"/>
          </p:cNvSpPr>
          <p:nvPr>
            <p:ph type="body" idx="1"/>
          </p:nvPr>
        </p:nvSpPr>
        <p:spPr>
          <a:xfrm>
            <a:off x="1942415" y="1600200"/>
            <a:ext cx="6591899" cy="2833200"/>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71" name="Shape 71"/>
          <p:cNvSpPr txBox="1">
            <a:spLocks noGrp="1"/>
          </p:cNvSpPr>
          <p:nvPr>
            <p:ph type="dt" idx="10"/>
          </p:nvPr>
        </p:nvSpPr>
        <p:spPr>
          <a:xfrm>
            <a:off x="7772400" y="4601316"/>
            <a:ext cx="766499" cy="277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72" name="Shape 72"/>
          <p:cNvSpPr txBox="1">
            <a:spLocks noGrp="1"/>
          </p:cNvSpPr>
          <p:nvPr>
            <p:ph type="ftr" idx="11"/>
          </p:nvPr>
        </p:nvSpPr>
        <p:spPr>
          <a:xfrm>
            <a:off x="1942415" y="4601855"/>
            <a:ext cx="57165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73" name="Shape 73"/>
          <p:cNvSpPr/>
          <p:nvPr/>
        </p:nvSpPr>
        <p:spPr>
          <a:xfrm rot="10800000" flipH="1">
            <a:off x="56" y="533399"/>
            <a:ext cx="1358400" cy="381000"/>
          </a:xfrm>
          <a:custGeom>
            <a:avLst/>
            <a:gdLst/>
            <a:ahLst/>
            <a:cxnLst/>
            <a:rect l="0" t="0" r="0" b="0"/>
            <a:pathLst>
              <a:path w="120000" h="120000" extrusionOk="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4" name="Shape 74"/>
          <p:cNvSpPr txBox="1">
            <a:spLocks noGrp="1"/>
          </p:cNvSpPr>
          <p:nvPr>
            <p:ph type="sldNum" idx="12"/>
          </p:nvPr>
        </p:nvSpPr>
        <p:spPr>
          <a:xfrm>
            <a:off x="511227" y="590837"/>
            <a:ext cx="584998"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 sz="2000" b="0" i="0" u="none" strike="noStrike" cap="none">
                <a:solidFill>
                  <a:srgbClr val="FEFFFF"/>
                </a:solidFill>
                <a:latin typeface="Questrial"/>
                <a:ea typeface="Questrial"/>
                <a:cs typeface="Questrial"/>
                <a:sym typeface="Questrial"/>
              </a:rPr>
              <a:t>‹#›</a:t>
            </a:fld>
            <a:endParaRPr lang="e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with Presenter Name">
    <p:spTree>
      <p:nvGrpSpPr>
        <p:cNvPr id="1" name="Shape 75"/>
        <p:cNvGrpSpPr/>
        <p:nvPr/>
      </p:nvGrpSpPr>
      <p:grpSpPr>
        <a:xfrm>
          <a:off x="0" y="0"/>
          <a:ext cx="0" cy="0"/>
          <a:chOff x="0" y="0"/>
          <a:chExt cx="0" cy="0"/>
        </a:xfrm>
      </p:grpSpPr>
      <p:sp>
        <p:nvSpPr>
          <p:cNvPr id="76" name="Shape 76"/>
          <p:cNvSpPr txBox="1">
            <a:spLocks noGrp="1"/>
          </p:cNvSpPr>
          <p:nvPr>
            <p:ph type="ctrTitle"/>
          </p:nvPr>
        </p:nvSpPr>
        <p:spPr>
          <a:xfrm>
            <a:off x="457200" y="320039"/>
            <a:ext cx="6858000" cy="822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1"/>
              </a:buClr>
              <a:buFont typeface="Arial"/>
              <a:buNone/>
              <a:defRPr sz="1800" b="0" i="0" u="none" strike="noStrike" cap="none">
                <a:solidFill>
                  <a:schemeClr val="dk2"/>
                </a:solidFill>
              </a:defRPr>
            </a:lvl2pPr>
            <a:lvl3pPr marL="0" marR="0" lvl="2" indent="0" algn="l" rtl="0">
              <a:spcBef>
                <a:spcPts val="0"/>
              </a:spcBef>
              <a:buClr>
                <a:schemeClr val="dk1"/>
              </a:buClr>
              <a:buFont typeface="Arial"/>
              <a:buNone/>
              <a:defRPr sz="1800" b="0" i="0" u="none" strike="noStrike" cap="none">
                <a:solidFill>
                  <a:schemeClr val="dk2"/>
                </a:solidFill>
              </a:defRPr>
            </a:lvl3pPr>
            <a:lvl4pPr marL="0" marR="0" lvl="3" indent="0" algn="l" rtl="0">
              <a:spcBef>
                <a:spcPts val="0"/>
              </a:spcBef>
              <a:buClr>
                <a:schemeClr val="dk1"/>
              </a:buClr>
              <a:buFont typeface="Arial"/>
              <a:buNone/>
              <a:defRPr sz="1800" b="0" i="0" u="none" strike="noStrike" cap="none">
                <a:solidFill>
                  <a:schemeClr val="dk2"/>
                </a:solidFill>
              </a:defRPr>
            </a:lvl4pPr>
            <a:lvl5pPr marL="0" marR="0" lvl="4" indent="0" algn="l" rtl="0">
              <a:spcBef>
                <a:spcPts val="0"/>
              </a:spcBef>
              <a:buClr>
                <a:schemeClr val="dk1"/>
              </a:buClr>
              <a:buFont typeface="Arial"/>
              <a:buNone/>
              <a:defRPr sz="1800" b="0" i="0" u="none" strike="noStrike" cap="none">
                <a:solidFill>
                  <a:schemeClr val="dk2"/>
                </a:solidFill>
              </a:defRPr>
            </a:lvl5pPr>
            <a:lvl6pPr marL="0" marR="0" lvl="5" indent="0" algn="l" rtl="0">
              <a:spcBef>
                <a:spcPts val="0"/>
              </a:spcBef>
              <a:buClr>
                <a:schemeClr val="dk1"/>
              </a:buClr>
              <a:buFont typeface="Arial"/>
              <a:buNone/>
              <a:defRPr sz="1800" b="0" i="0" u="none" strike="noStrike" cap="none">
                <a:solidFill>
                  <a:schemeClr val="dk2"/>
                </a:solidFill>
              </a:defRPr>
            </a:lvl6pPr>
            <a:lvl7pPr marL="0" marR="0" lvl="6" indent="0" algn="l" rtl="0">
              <a:spcBef>
                <a:spcPts val="0"/>
              </a:spcBef>
              <a:buClr>
                <a:schemeClr val="dk1"/>
              </a:buClr>
              <a:buFont typeface="Arial"/>
              <a:buNone/>
              <a:defRPr sz="1800" b="0" i="0" u="none" strike="noStrike" cap="none">
                <a:solidFill>
                  <a:schemeClr val="dk2"/>
                </a:solidFill>
              </a:defRPr>
            </a:lvl7pPr>
            <a:lvl8pPr marL="0" marR="0" lvl="7" indent="0" algn="l" rtl="0">
              <a:spcBef>
                <a:spcPts val="0"/>
              </a:spcBef>
              <a:buClr>
                <a:schemeClr val="dk1"/>
              </a:buClr>
              <a:buFont typeface="Arial"/>
              <a:buNone/>
              <a:defRPr sz="1800" b="0" i="0" u="none" strike="noStrike" cap="none">
                <a:solidFill>
                  <a:schemeClr val="dk2"/>
                </a:solidFill>
              </a:defRPr>
            </a:lvl8pPr>
            <a:lvl9pPr marL="0" marR="0" lvl="8" indent="0" algn="l" rtl="0">
              <a:spcBef>
                <a:spcPts val="0"/>
              </a:spcBef>
              <a:buClr>
                <a:schemeClr val="dk1"/>
              </a:buClr>
              <a:buFont typeface="Arial"/>
              <a:buNone/>
              <a:defRPr sz="1800" b="0" i="0" u="none" strike="noStrike" cap="none">
                <a:solidFill>
                  <a:schemeClr val="dk2"/>
                </a:solidFill>
              </a:defRPr>
            </a:lvl9pPr>
          </a:lstStyle>
          <a:p>
            <a:endParaRPr/>
          </a:p>
        </p:txBody>
      </p:sp>
      <p:sp>
        <p:nvSpPr>
          <p:cNvPr id="77" name="Shape 77"/>
          <p:cNvSpPr txBox="1">
            <a:spLocks noGrp="1"/>
          </p:cNvSpPr>
          <p:nvPr>
            <p:ph type="subTitle" idx="1"/>
          </p:nvPr>
        </p:nvSpPr>
        <p:spPr>
          <a:xfrm>
            <a:off x="457200" y="1200150"/>
            <a:ext cx="6858000" cy="51419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Noto Sans Symbols"/>
              <a:buNone/>
              <a:defRPr sz="2400" b="0" i="0" u="none" strike="noStrike" cap="none">
                <a:solidFill>
                  <a:schemeClr val="dk1"/>
                </a:solidFill>
                <a:latin typeface="Questrial"/>
                <a:ea typeface="Questrial"/>
                <a:cs typeface="Questrial"/>
                <a:sym typeface="Questrial"/>
              </a:defRPr>
            </a:lvl1pPr>
            <a:lvl2pPr marL="457200" marR="0" lvl="1" indent="0" algn="ctr" rtl="0">
              <a:lnSpc>
                <a:spcPct val="100000"/>
              </a:lnSpc>
              <a:spcBef>
                <a:spcPts val="10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2pPr>
            <a:lvl3pPr marL="914400" marR="0" lvl="2" indent="0" algn="ctr"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3pPr>
            <a:lvl4pPr marL="1371600" marR="0" lvl="3"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4pPr>
            <a:lvl5pPr marL="1828800" marR="0" lvl="4"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5pPr>
            <a:lvl6pPr marL="2286000" marR="0" lvl="5"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6pPr>
            <a:lvl7pPr marL="2743200" marR="0" lvl="6"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7pPr>
            <a:lvl8pPr marL="3200400" marR="0" lvl="7"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8pPr>
            <a:lvl9pPr marL="3657600" marR="0" lvl="8"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9pPr>
          </a:lstStyle>
          <a:p>
            <a:endParaRPr/>
          </a:p>
        </p:txBody>
      </p:sp>
      <p:sp>
        <p:nvSpPr>
          <p:cNvPr id="78" name="Shape 78"/>
          <p:cNvSpPr txBox="1">
            <a:spLocks noGrp="1"/>
          </p:cNvSpPr>
          <p:nvPr>
            <p:ph type="body" idx="2"/>
          </p:nvPr>
        </p:nvSpPr>
        <p:spPr>
          <a:xfrm>
            <a:off x="457200" y="4343400"/>
            <a:ext cx="2743199" cy="17159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1pPr>
            <a:lvl2pPr marL="0" marR="0" lvl="1"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2pPr>
            <a:lvl3pPr marL="0" marR="0" lvl="2"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3pPr>
            <a:lvl4pPr marL="0" marR="0" lvl="3"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4pPr>
            <a:lvl5pPr marL="0" marR="0" lvl="4"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5pPr>
            <a:lvl6pPr marL="0" marR="0" lvl="5"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6pPr>
            <a:lvl7pPr marL="0" marR="0" lvl="6"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7pPr>
            <a:lvl8pPr marL="0" marR="0" lvl="7"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Questrial"/>
              <a:buNone/>
              <a:defRPr sz="1200" b="0" i="0" u="none" strike="noStrike" cap="none">
                <a:solidFill>
                  <a:srgbClr val="3F3F3F"/>
                </a:solidFill>
                <a:latin typeface="Questrial"/>
                <a:ea typeface="Questrial"/>
                <a:cs typeface="Questrial"/>
                <a:sym typeface="Questrial"/>
              </a:defRPr>
            </a:lvl9pPr>
          </a:lstStyle>
          <a:p>
            <a:endParaRPr/>
          </a:p>
        </p:txBody>
      </p:sp>
      <p:sp>
        <p:nvSpPr>
          <p:cNvPr id="79" name="Shape 79"/>
          <p:cNvSpPr txBox="1">
            <a:spLocks noGrp="1"/>
          </p:cNvSpPr>
          <p:nvPr>
            <p:ph type="body" idx="3"/>
          </p:nvPr>
        </p:nvSpPr>
        <p:spPr>
          <a:xfrm>
            <a:off x="457200" y="4560800"/>
            <a:ext cx="2743199" cy="17159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1pPr>
            <a:lvl2pPr marL="0" marR="0" lvl="1"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2pPr>
            <a:lvl3pPr marL="0" marR="0" lvl="2"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3pPr>
            <a:lvl4pPr marL="0" marR="0" lvl="3"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4pPr>
            <a:lvl5pPr marL="0" marR="0" lvl="4"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5pPr>
            <a:lvl6pPr marL="0" marR="0" lvl="5"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6pPr>
            <a:lvl7pPr marL="0" marR="0" lvl="6"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7pPr>
            <a:lvl8pPr marL="0" marR="0" lvl="7"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Questrial"/>
              <a:buNone/>
              <a:defRPr sz="1200" b="0" i="0" u="none" strike="noStrike" cap="none">
                <a:solidFill>
                  <a:srgbClr val="3F3F3F"/>
                </a:solidFill>
                <a:latin typeface="Questrial"/>
                <a:ea typeface="Questrial"/>
                <a:cs typeface="Questrial"/>
                <a:sym typeface="Questrial"/>
              </a:defRPr>
            </a:lvl9pPr>
          </a:lstStyle>
          <a:p>
            <a:endParaRPr/>
          </a:p>
        </p:txBody>
      </p:sp>
      <p:sp>
        <p:nvSpPr>
          <p:cNvPr id="80" name="Shape 80"/>
          <p:cNvSpPr txBox="1"/>
          <p:nvPr/>
        </p:nvSpPr>
        <p:spPr>
          <a:xfrm>
            <a:off x="6934200" y="4879466"/>
            <a:ext cx="1751699" cy="149699"/>
          </a:xfrm>
          <a:prstGeom prst="rect">
            <a:avLst/>
          </a:prstGeom>
          <a:noFill/>
          <a:ln>
            <a:noFill/>
          </a:ln>
        </p:spPr>
        <p:txBody>
          <a:bodyPr lIns="0" tIns="0" rIns="0" bIns="0" anchor="t" anchorCtr="0">
            <a:noAutofit/>
          </a:bodyPr>
          <a:lstStyle/>
          <a:p>
            <a:pPr marL="0" marR="0" lvl="0" indent="0" algn="r" rtl="0">
              <a:lnSpc>
                <a:spcPct val="90000"/>
              </a:lnSpc>
              <a:spcBef>
                <a:spcPts val="0"/>
              </a:spcBef>
              <a:spcAft>
                <a:spcPts val="0"/>
              </a:spcAft>
              <a:buClr>
                <a:schemeClr val="lt1"/>
              </a:buClr>
              <a:buSzPct val="25000"/>
              <a:buFont typeface="Questrial"/>
              <a:buNone/>
            </a:pPr>
            <a:r>
              <a:rPr lang="en" sz="700" b="0" i="0" u="none" strike="noStrike" cap="none">
                <a:solidFill>
                  <a:schemeClr val="lt1"/>
                </a:solidFill>
                <a:latin typeface="Questrial"/>
                <a:ea typeface="Questrial"/>
                <a:cs typeface="Questrial"/>
                <a:sym typeface="Questrial"/>
              </a:rPr>
              <a:t>© 2014 VMware Inc.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3"/>
        <p:cNvGrpSpPr/>
        <p:nvPr/>
      </p:nvGrpSpPr>
      <p:grpSpPr>
        <a:xfrm>
          <a:off x="0" y="0"/>
          <a:ext cx="0" cy="0"/>
          <a:chOff x="0" y="0"/>
          <a:chExt cx="0" cy="0"/>
        </a:xfrm>
      </p:grpSpPr>
      <p:sp>
        <p:nvSpPr>
          <p:cNvPr id="14" name="Shape 1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42"/>
        <p:cNvGrpSpPr/>
        <p:nvPr/>
      </p:nvGrpSpPr>
      <p:grpSpPr>
        <a:xfrm>
          <a:off x="0" y="0"/>
          <a:ext cx="0" cy="0"/>
          <a:chOff x="0" y="0"/>
          <a:chExt cx="0" cy="0"/>
        </a:xfrm>
      </p:grpSpPr>
      <p:sp>
        <p:nvSpPr>
          <p:cNvPr id="143" name="Shape 143"/>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44" name="Shape 144"/>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145" name="Shape 145"/>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46" name="Shape 146"/>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7" name="Shape 1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061908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685800" y="1583341"/>
            <a:ext cx="7772400" cy="11598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800" b="1"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4800" b="1">
                <a:solidFill>
                  <a:schemeClr val="dk1"/>
                </a:solidFill>
              </a:defRPr>
            </a:lvl2pPr>
            <a:lvl3pPr lvl="2" indent="0" algn="ctr" rtl="0">
              <a:spcBef>
                <a:spcPts val="0"/>
              </a:spcBef>
              <a:buClr>
                <a:schemeClr val="dk1"/>
              </a:buClr>
              <a:buFont typeface="Arial"/>
              <a:buNone/>
              <a:defRPr sz="4800" b="1">
                <a:solidFill>
                  <a:schemeClr val="dk1"/>
                </a:solidFill>
              </a:defRPr>
            </a:lvl3pPr>
            <a:lvl4pPr lvl="3" indent="0" algn="ctr" rtl="0">
              <a:spcBef>
                <a:spcPts val="0"/>
              </a:spcBef>
              <a:buClr>
                <a:schemeClr val="dk1"/>
              </a:buClr>
              <a:buFont typeface="Arial"/>
              <a:buNone/>
              <a:defRPr sz="4800" b="1">
                <a:solidFill>
                  <a:schemeClr val="dk1"/>
                </a:solidFill>
              </a:defRPr>
            </a:lvl4pPr>
            <a:lvl5pPr lvl="4" indent="0" algn="ctr" rtl="0">
              <a:spcBef>
                <a:spcPts val="0"/>
              </a:spcBef>
              <a:buClr>
                <a:schemeClr val="dk1"/>
              </a:buClr>
              <a:buFont typeface="Arial"/>
              <a:buNone/>
              <a:defRPr sz="4800" b="1">
                <a:solidFill>
                  <a:schemeClr val="dk1"/>
                </a:solidFill>
              </a:defRPr>
            </a:lvl5pPr>
            <a:lvl6pPr lvl="5" indent="0" algn="ctr" rtl="0">
              <a:spcBef>
                <a:spcPts val="0"/>
              </a:spcBef>
              <a:buClr>
                <a:schemeClr val="dk1"/>
              </a:buClr>
              <a:buFont typeface="Arial"/>
              <a:buNone/>
              <a:defRPr sz="4800" b="1">
                <a:solidFill>
                  <a:schemeClr val="dk1"/>
                </a:solidFill>
              </a:defRPr>
            </a:lvl6pPr>
            <a:lvl7pPr lvl="6" indent="0" algn="ctr" rtl="0">
              <a:spcBef>
                <a:spcPts val="0"/>
              </a:spcBef>
              <a:buClr>
                <a:schemeClr val="dk1"/>
              </a:buClr>
              <a:buFont typeface="Arial"/>
              <a:buNone/>
              <a:defRPr sz="4800" b="1">
                <a:solidFill>
                  <a:schemeClr val="dk1"/>
                </a:solidFill>
              </a:defRPr>
            </a:lvl7pPr>
            <a:lvl8pPr lvl="7" indent="0" algn="ctr" rtl="0">
              <a:spcBef>
                <a:spcPts val="0"/>
              </a:spcBef>
              <a:buClr>
                <a:schemeClr val="dk1"/>
              </a:buClr>
              <a:buFont typeface="Arial"/>
              <a:buNone/>
              <a:defRPr sz="4800" b="1">
                <a:solidFill>
                  <a:schemeClr val="dk1"/>
                </a:solidFill>
              </a:defRPr>
            </a:lvl8pPr>
            <a:lvl9pPr lvl="8" indent="0" algn="ctr" rtl="0">
              <a:spcBef>
                <a:spcPts val="0"/>
              </a:spcBef>
              <a:buClr>
                <a:schemeClr val="dk1"/>
              </a:buClr>
              <a:buFont typeface="Arial"/>
              <a:buNone/>
              <a:defRPr sz="4800" b="1">
                <a:solidFill>
                  <a:schemeClr val="dk1"/>
                </a:solidFill>
              </a:defRPr>
            </a:lvl9pPr>
          </a:lstStyle>
          <a:p>
            <a:endParaRPr/>
          </a:p>
        </p:txBody>
      </p:sp>
      <p:sp>
        <p:nvSpPr>
          <p:cNvPr id="86" name="Shape 86"/>
          <p:cNvSpPr txBox="1">
            <a:spLocks noGrp="1"/>
          </p:cNvSpPr>
          <p:nvPr>
            <p:ph type="subTitle" idx="1"/>
          </p:nvPr>
        </p:nvSpPr>
        <p:spPr>
          <a:xfrm>
            <a:off x="685800" y="2840052"/>
            <a:ext cx="7772400" cy="7847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57200" y="34527"/>
            <a:ext cx="8229600" cy="857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B6AA"/>
              </a:buClr>
              <a:buFont typeface="Montserrat"/>
              <a:buNone/>
              <a:defRPr sz="3600" b="1" i="0" u="none" strike="noStrike" cap="none">
                <a:solidFill>
                  <a:srgbClr val="00B6AA"/>
                </a:solidFill>
                <a:latin typeface="Montserrat"/>
                <a:ea typeface="Montserrat"/>
                <a:cs typeface="Montserrat"/>
                <a:sym typeface="Montserrat"/>
              </a:defRPr>
            </a:lvl1pPr>
            <a:lvl2pPr lvl="1" indent="0" rtl="0">
              <a:spcBef>
                <a:spcPts val="0"/>
              </a:spcBef>
              <a:buClr>
                <a:schemeClr val="dk1"/>
              </a:buClr>
              <a:buFont typeface="Arial"/>
              <a:buNone/>
              <a:defRPr sz="3600" b="1">
                <a:solidFill>
                  <a:schemeClr val="dk1"/>
                </a:solidFill>
              </a:defRPr>
            </a:lvl2pPr>
            <a:lvl3pPr lvl="2" indent="0" rtl="0">
              <a:spcBef>
                <a:spcPts val="0"/>
              </a:spcBef>
              <a:buClr>
                <a:schemeClr val="dk1"/>
              </a:buClr>
              <a:buFont typeface="Arial"/>
              <a:buNone/>
              <a:defRPr sz="3600" b="1">
                <a:solidFill>
                  <a:schemeClr val="dk1"/>
                </a:solidFill>
              </a:defRPr>
            </a:lvl3pPr>
            <a:lvl4pPr lvl="3" indent="0" rtl="0">
              <a:spcBef>
                <a:spcPts val="0"/>
              </a:spcBef>
              <a:buClr>
                <a:schemeClr val="dk1"/>
              </a:buClr>
              <a:buFont typeface="Arial"/>
              <a:buNone/>
              <a:defRPr sz="3600" b="1">
                <a:solidFill>
                  <a:schemeClr val="dk1"/>
                </a:solidFill>
              </a:defRPr>
            </a:lvl4pPr>
            <a:lvl5pPr lvl="4" indent="0" rtl="0">
              <a:spcBef>
                <a:spcPts val="0"/>
              </a:spcBef>
              <a:buClr>
                <a:schemeClr val="dk1"/>
              </a:buClr>
              <a:buFont typeface="Arial"/>
              <a:buNone/>
              <a:defRPr sz="3600" b="1">
                <a:solidFill>
                  <a:schemeClr val="dk1"/>
                </a:solidFill>
              </a:defRPr>
            </a:lvl5pPr>
            <a:lvl6pPr lvl="5" indent="0" rtl="0">
              <a:spcBef>
                <a:spcPts val="0"/>
              </a:spcBef>
              <a:buClr>
                <a:schemeClr val="dk1"/>
              </a:buClr>
              <a:buFont typeface="Arial"/>
              <a:buNone/>
              <a:defRPr sz="3600" b="1">
                <a:solidFill>
                  <a:schemeClr val="dk1"/>
                </a:solidFill>
              </a:defRPr>
            </a:lvl6pPr>
            <a:lvl7pPr lvl="6" indent="0" rtl="0">
              <a:spcBef>
                <a:spcPts val="0"/>
              </a:spcBef>
              <a:buClr>
                <a:schemeClr val="dk1"/>
              </a:buClr>
              <a:buFont typeface="Arial"/>
              <a:buNone/>
              <a:defRPr sz="3600" b="1">
                <a:solidFill>
                  <a:schemeClr val="dk1"/>
                </a:solidFill>
              </a:defRPr>
            </a:lvl7pPr>
            <a:lvl8pPr lvl="7" indent="0" rtl="0">
              <a:spcBef>
                <a:spcPts val="0"/>
              </a:spcBef>
              <a:buClr>
                <a:schemeClr val="dk1"/>
              </a:buClr>
              <a:buFont typeface="Arial"/>
              <a:buNone/>
              <a:defRPr sz="3600" b="1">
                <a:solidFill>
                  <a:schemeClr val="dk1"/>
                </a:solidFill>
              </a:defRPr>
            </a:lvl8pPr>
            <a:lvl9pPr lvl="8" indent="0" rtl="0">
              <a:spcBef>
                <a:spcPts val="0"/>
              </a:spcBef>
              <a:buClr>
                <a:schemeClr val="dk1"/>
              </a:buClr>
              <a:buFont typeface="Arial"/>
              <a:buNone/>
              <a:defRPr sz="3600" b="1">
                <a:solidFill>
                  <a:schemeClr val="dk1"/>
                </a:solidFill>
              </a:defRPr>
            </a:lvl9pPr>
          </a:lstStyle>
          <a:p>
            <a:endParaRPr/>
          </a:p>
        </p:txBody>
      </p:sp>
      <p:sp>
        <p:nvSpPr>
          <p:cNvPr id="89" name="Shape 89"/>
          <p:cNvSpPr txBox="1">
            <a:spLocks noGrp="1"/>
          </p:cNvSpPr>
          <p:nvPr>
            <p:ph type="body" idx="1"/>
          </p:nvPr>
        </p:nvSpPr>
        <p:spPr>
          <a:xfrm>
            <a:off x="457200" y="1200150"/>
            <a:ext cx="8229600" cy="3725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3600" b="1">
                <a:solidFill>
                  <a:schemeClr val="dk1"/>
                </a:solidFill>
              </a:defRPr>
            </a:lvl2pPr>
            <a:lvl3pPr lvl="2" indent="0" rtl="0">
              <a:spcBef>
                <a:spcPts val="0"/>
              </a:spcBef>
              <a:buClr>
                <a:schemeClr val="dk1"/>
              </a:buClr>
              <a:buFont typeface="Arial"/>
              <a:buNone/>
              <a:defRPr sz="3600" b="1">
                <a:solidFill>
                  <a:schemeClr val="dk1"/>
                </a:solidFill>
              </a:defRPr>
            </a:lvl3pPr>
            <a:lvl4pPr lvl="3" indent="0" rtl="0">
              <a:spcBef>
                <a:spcPts val="0"/>
              </a:spcBef>
              <a:buClr>
                <a:schemeClr val="dk1"/>
              </a:buClr>
              <a:buFont typeface="Arial"/>
              <a:buNone/>
              <a:defRPr sz="3600" b="1">
                <a:solidFill>
                  <a:schemeClr val="dk1"/>
                </a:solidFill>
              </a:defRPr>
            </a:lvl4pPr>
            <a:lvl5pPr lvl="4" indent="0" rtl="0">
              <a:spcBef>
                <a:spcPts val="0"/>
              </a:spcBef>
              <a:buClr>
                <a:schemeClr val="dk1"/>
              </a:buClr>
              <a:buFont typeface="Arial"/>
              <a:buNone/>
              <a:defRPr sz="3600" b="1">
                <a:solidFill>
                  <a:schemeClr val="dk1"/>
                </a:solidFill>
              </a:defRPr>
            </a:lvl5pPr>
            <a:lvl6pPr lvl="5" indent="0" rtl="0">
              <a:spcBef>
                <a:spcPts val="0"/>
              </a:spcBef>
              <a:buClr>
                <a:schemeClr val="dk1"/>
              </a:buClr>
              <a:buFont typeface="Arial"/>
              <a:buNone/>
              <a:defRPr sz="3600" b="1">
                <a:solidFill>
                  <a:schemeClr val="dk1"/>
                </a:solidFill>
              </a:defRPr>
            </a:lvl6pPr>
            <a:lvl7pPr lvl="6" indent="0" rtl="0">
              <a:spcBef>
                <a:spcPts val="0"/>
              </a:spcBef>
              <a:buClr>
                <a:schemeClr val="dk1"/>
              </a:buClr>
              <a:buFont typeface="Arial"/>
              <a:buNone/>
              <a:defRPr sz="3600" b="1">
                <a:solidFill>
                  <a:schemeClr val="dk1"/>
                </a:solidFill>
              </a:defRPr>
            </a:lvl7pPr>
            <a:lvl8pPr lvl="7" indent="0" rtl="0">
              <a:spcBef>
                <a:spcPts val="0"/>
              </a:spcBef>
              <a:buClr>
                <a:schemeClr val="dk1"/>
              </a:buClr>
              <a:buFont typeface="Arial"/>
              <a:buNone/>
              <a:defRPr sz="3600" b="1">
                <a:solidFill>
                  <a:schemeClr val="dk1"/>
                </a:solidFill>
              </a:defRPr>
            </a:lvl8pPr>
            <a:lvl9pPr lvl="8" indent="0" rtl="0">
              <a:spcBef>
                <a:spcPts val="0"/>
              </a:spcBef>
              <a:buClr>
                <a:schemeClr val="dk1"/>
              </a:buClr>
              <a:buFont typeface="Arial"/>
              <a:buNone/>
              <a:defRPr sz="3600" b="1">
                <a:solidFill>
                  <a:schemeClr val="dk1"/>
                </a:solidFill>
              </a:defRPr>
            </a:lvl9pPr>
          </a:lstStyle>
          <a:p>
            <a:endParaRPr/>
          </a:p>
        </p:txBody>
      </p:sp>
      <p:sp>
        <p:nvSpPr>
          <p:cNvPr id="92" name="Shape 92"/>
          <p:cNvSpPr txBox="1">
            <a:spLocks noGrp="1"/>
          </p:cNvSpPr>
          <p:nvPr>
            <p:ph type="body" idx="1"/>
          </p:nvPr>
        </p:nvSpPr>
        <p:spPr>
          <a:xfrm>
            <a:off x="457200" y="1200150"/>
            <a:ext cx="3994500" cy="3725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body" idx="2"/>
          </p:nvPr>
        </p:nvSpPr>
        <p:spPr>
          <a:xfrm>
            <a:off x="4692273" y="1200150"/>
            <a:ext cx="3994499" cy="3725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3600" b="1">
                <a:solidFill>
                  <a:schemeClr val="dk1"/>
                </a:solidFill>
              </a:defRPr>
            </a:lvl2pPr>
            <a:lvl3pPr lvl="2" indent="0" rtl="0">
              <a:spcBef>
                <a:spcPts val="0"/>
              </a:spcBef>
              <a:buClr>
                <a:schemeClr val="dk1"/>
              </a:buClr>
              <a:buFont typeface="Arial"/>
              <a:buNone/>
              <a:defRPr sz="3600" b="1">
                <a:solidFill>
                  <a:schemeClr val="dk1"/>
                </a:solidFill>
              </a:defRPr>
            </a:lvl3pPr>
            <a:lvl4pPr lvl="3" indent="0" rtl="0">
              <a:spcBef>
                <a:spcPts val="0"/>
              </a:spcBef>
              <a:buClr>
                <a:schemeClr val="dk1"/>
              </a:buClr>
              <a:buFont typeface="Arial"/>
              <a:buNone/>
              <a:defRPr sz="3600" b="1">
                <a:solidFill>
                  <a:schemeClr val="dk1"/>
                </a:solidFill>
              </a:defRPr>
            </a:lvl4pPr>
            <a:lvl5pPr lvl="4" indent="0" rtl="0">
              <a:spcBef>
                <a:spcPts val="0"/>
              </a:spcBef>
              <a:buClr>
                <a:schemeClr val="dk1"/>
              </a:buClr>
              <a:buFont typeface="Arial"/>
              <a:buNone/>
              <a:defRPr sz="3600" b="1">
                <a:solidFill>
                  <a:schemeClr val="dk1"/>
                </a:solidFill>
              </a:defRPr>
            </a:lvl5pPr>
            <a:lvl6pPr lvl="5" indent="0" rtl="0">
              <a:spcBef>
                <a:spcPts val="0"/>
              </a:spcBef>
              <a:buClr>
                <a:schemeClr val="dk1"/>
              </a:buClr>
              <a:buFont typeface="Arial"/>
              <a:buNone/>
              <a:defRPr sz="3600" b="1">
                <a:solidFill>
                  <a:schemeClr val="dk1"/>
                </a:solidFill>
              </a:defRPr>
            </a:lvl6pPr>
            <a:lvl7pPr lvl="6" indent="0" rtl="0">
              <a:spcBef>
                <a:spcPts val="0"/>
              </a:spcBef>
              <a:buClr>
                <a:schemeClr val="dk1"/>
              </a:buClr>
              <a:buFont typeface="Arial"/>
              <a:buNone/>
              <a:defRPr sz="3600" b="1">
                <a:solidFill>
                  <a:schemeClr val="dk1"/>
                </a:solidFill>
              </a:defRPr>
            </a:lvl7pPr>
            <a:lvl8pPr lvl="7" indent="0" rtl="0">
              <a:spcBef>
                <a:spcPts val="0"/>
              </a:spcBef>
              <a:buClr>
                <a:schemeClr val="dk1"/>
              </a:buClr>
              <a:buFont typeface="Arial"/>
              <a:buNone/>
              <a:defRPr sz="3600" b="1">
                <a:solidFill>
                  <a:schemeClr val="dk1"/>
                </a:solidFill>
              </a:defRPr>
            </a:lvl8pPr>
            <a:lvl9pPr lvl="8" indent="0" rtl="0">
              <a:spcBef>
                <a:spcPts val="0"/>
              </a:spcBef>
              <a:buClr>
                <a:schemeClr val="dk1"/>
              </a:buClr>
              <a:buFont typeface="Arial"/>
              <a:buNone/>
              <a:defRPr sz="3600" b="1">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aption">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457200" y="4406308"/>
            <a:ext cx="8229600" cy="519600"/>
          </a:xfrm>
          <a:prstGeom prst="rect">
            <a:avLst/>
          </a:prstGeom>
          <a:noFill/>
          <a:ln>
            <a:noFill/>
          </a:ln>
        </p:spPr>
        <p:txBody>
          <a:bodyPr lIns="91425" tIns="91425" rIns="91425" bIns="91425" anchor="t" anchorCtr="0"/>
          <a:lstStyle>
            <a:lvl1pPr marL="0" marR="0" lvl="0" indent="0" algn="ctr"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945200" y="468081"/>
            <a:ext cx="6589200" cy="960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1" i="0" u="none" strike="noStrike" cap="none">
                <a:solidFill>
                  <a:srgbClr val="262626"/>
                </a:solidFill>
                <a:latin typeface="Questrial"/>
                <a:ea typeface="Questrial"/>
                <a:cs typeface="Questrial"/>
                <a:sym typeface="Questrial"/>
              </a:defRPr>
            </a:lvl1pPr>
            <a:lvl2pPr lvl="1" indent="0" rtl="0">
              <a:spcBef>
                <a:spcPts val="0"/>
              </a:spcBef>
              <a:buClr>
                <a:schemeClr val="dk1"/>
              </a:buClr>
              <a:buFont typeface="Arial"/>
              <a:buNone/>
              <a:defRPr sz="3600" b="1">
                <a:solidFill>
                  <a:schemeClr val="dk2"/>
                </a:solidFill>
              </a:defRPr>
            </a:lvl2pPr>
            <a:lvl3pPr lvl="2" indent="0" rtl="0">
              <a:spcBef>
                <a:spcPts val="0"/>
              </a:spcBef>
              <a:buClr>
                <a:schemeClr val="dk1"/>
              </a:buClr>
              <a:buFont typeface="Arial"/>
              <a:buNone/>
              <a:defRPr sz="3600" b="1">
                <a:solidFill>
                  <a:schemeClr val="dk2"/>
                </a:solidFill>
              </a:defRPr>
            </a:lvl3pPr>
            <a:lvl4pPr lvl="3" indent="0" rtl="0">
              <a:spcBef>
                <a:spcPts val="0"/>
              </a:spcBef>
              <a:buClr>
                <a:schemeClr val="dk1"/>
              </a:buClr>
              <a:buFont typeface="Arial"/>
              <a:buNone/>
              <a:defRPr sz="3600" b="1">
                <a:solidFill>
                  <a:schemeClr val="dk2"/>
                </a:solidFill>
              </a:defRPr>
            </a:lvl4pPr>
            <a:lvl5pPr lvl="4" indent="0" rtl="0">
              <a:spcBef>
                <a:spcPts val="0"/>
              </a:spcBef>
              <a:buClr>
                <a:schemeClr val="dk1"/>
              </a:buClr>
              <a:buFont typeface="Arial"/>
              <a:buNone/>
              <a:defRPr sz="3600" b="1">
                <a:solidFill>
                  <a:schemeClr val="dk2"/>
                </a:solidFill>
              </a:defRPr>
            </a:lvl5pPr>
            <a:lvl6pPr lvl="5" indent="0" rtl="0">
              <a:spcBef>
                <a:spcPts val="0"/>
              </a:spcBef>
              <a:buClr>
                <a:schemeClr val="dk1"/>
              </a:buClr>
              <a:buFont typeface="Arial"/>
              <a:buNone/>
              <a:defRPr sz="3600" b="1">
                <a:solidFill>
                  <a:schemeClr val="dk2"/>
                </a:solidFill>
              </a:defRPr>
            </a:lvl6pPr>
            <a:lvl7pPr lvl="6" indent="0" rtl="0">
              <a:spcBef>
                <a:spcPts val="0"/>
              </a:spcBef>
              <a:buClr>
                <a:schemeClr val="dk1"/>
              </a:buClr>
              <a:buFont typeface="Arial"/>
              <a:buNone/>
              <a:defRPr sz="3600" b="1">
                <a:solidFill>
                  <a:schemeClr val="dk2"/>
                </a:solidFill>
              </a:defRPr>
            </a:lvl7pPr>
            <a:lvl8pPr lvl="7" indent="0" rtl="0">
              <a:spcBef>
                <a:spcPts val="0"/>
              </a:spcBef>
              <a:buClr>
                <a:schemeClr val="dk1"/>
              </a:buClr>
              <a:buFont typeface="Arial"/>
              <a:buNone/>
              <a:defRPr sz="3600" b="1">
                <a:solidFill>
                  <a:schemeClr val="dk2"/>
                </a:solidFill>
              </a:defRPr>
            </a:lvl8pPr>
            <a:lvl9pPr lvl="8" indent="0" rtl="0">
              <a:spcBef>
                <a:spcPts val="0"/>
              </a:spcBef>
              <a:buClr>
                <a:schemeClr val="dk1"/>
              </a:buClr>
              <a:buFont typeface="Arial"/>
              <a:buNone/>
              <a:defRPr sz="3600" b="1">
                <a:solidFill>
                  <a:schemeClr val="dk2"/>
                </a:solidFill>
              </a:defRPr>
            </a:lvl9pPr>
          </a:lstStyle>
          <a:p>
            <a:endParaRPr/>
          </a:p>
        </p:txBody>
      </p:sp>
      <p:sp>
        <p:nvSpPr>
          <p:cNvPr id="101" name="Shape 101"/>
          <p:cNvSpPr txBox="1">
            <a:spLocks noGrp="1"/>
          </p:cNvSpPr>
          <p:nvPr>
            <p:ph type="body" idx="1"/>
          </p:nvPr>
        </p:nvSpPr>
        <p:spPr>
          <a:xfrm>
            <a:off x="1942415" y="1600200"/>
            <a:ext cx="6591900" cy="2833200"/>
          </a:xfrm>
          <a:prstGeom prst="rect">
            <a:avLst/>
          </a:prstGeom>
          <a:noFill/>
          <a:ln>
            <a:noFill/>
          </a:ln>
        </p:spPr>
        <p:txBody>
          <a:bodyPr lIns="91425" tIns="91425" rIns="91425" bIns="91425" anchor="t" anchorCtr="0"/>
          <a:lstStyle>
            <a:lvl1pPr marL="342900" marR="0" lvl="0" indent="-114300" algn="l" rtl="0">
              <a:lnSpc>
                <a:spcPct val="100000"/>
              </a:lnSpc>
              <a:spcBef>
                <a:spcPts val="1000"/>
              </a:spcBef>
              <a:spcAft>
                <a:spcPts val="0"/>
              </a:spcAft>
              <a:buClr>
                <a:schemeClr val="accent1"/>
              </a:buClr>
              <a:buSzPct val="100000"/>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82550" algn="l" rtl="0">
              <a:lnSpc>
                <a:spcPct val="100000"/>
              </a:lnSpc>
              <a:spcBef>
                <a:spcPts val="1000"/>
              </a:spcBef>
              <a:spcAft>
                <a:spcPts val="0"/>
              </a:spcAft>
              <a:buClr>
                <a:schemeClr val="accent1"/>
              </a:buClr>
              <a:buSzPct val="100000"/>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50800" algn="l" rtl="0">
              <a:lnSpc>
                <a:spcPct val="100000"/>
              </a:lnSpc>
              <a:spcBef>
                <a:spcPts val="1000"/>
              </a:spcBef>
              <a:spcAft>
                <a:spcPts val="0"/>
              </a:spcAft>
              <a:buClr>
                <a:schemeClr val="accent1"/>
              </a:buClr>
              <a:buSzPct val="100000"/>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76200" algn="l" rtl="0">
              <a:lnSpc>
                <a:spcPct val="100000"/>
              </a:lnSpc>
              <a:spcBef>
                <a:spcPts val="1000"/>
              </a:spcBef>
              <a:spcAft>
                <a:spcPts val="0"/>
              </a:spcAft>
              <a:buClr>
                <a:schemeClr val="accent1"/>
              </a:buClr>
              <a:buSzPct val="1000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02" name="Shape 102"/>
          <p:cNvSpPr txBox="1">
            <a:spLocks noGrp="1"/>
          </p:cNvSpPr>
          <p:nvPr>
            <p:ph type="dt" idx="10"/>
          </p:nvPr>
        </p:nvSpPr>
        <p:spPr>
          <a:xfrm>
            <a:off x="7772400" y="4601316"/>
            <a:ext cx="766500" cy="2775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03" name="Shape 103"/>
          <p:cNvSpPr txBox="1">
            <a:spLocks noGrp="1"/>
          </p:cNvSpPr>
          <p:nvPr>
            <p:ph type="ftr" idx="11"/>
          </p:nvPr>
        </p:nvSpPr>
        <p:spPr>
          <a:xfrm>
            <a:off x="1942415" y="4601855"/>
            <a:ext cx="57165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Questrial"/>
              <a:buNone/>
              <a:defRPr sz="9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5pPr>
            <a:lvl6pPr marL="2286000" marR="0" lvl="5"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6pPr>
            <a:lvl7pPr marL="2743200" marR="0" lvl="6"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7pPr>
            <a:lvl8pPr marL="3200400" marR="0" lvl="7"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8pPr>
            <a:lvl9pPr marL="3657600" marR="0" lvl="8" indent="0" algn="l" rtl="0">
              <a:lnSpc>
                <a:spcPct val="100000"/>
              </a:lnSpc>
              <a:spcBef>
                <a:spcPts val="0"/>
              </a:spcBef>
              <a:spcAft>
                <a:spcPts val="0"/>
              </a:spcAft>
              <a:buClr>
                <a:schemeClr val="dk1"/>
              </a:buClr>
              <a:buFont typeface="Questrial"/>
              <a:buNone/>
              <a:defRPr sz="1800" b="0" i="0" u="none" strike="noStrike" cap="none">
                <a:solidFill>
                  <a:schemeClr val="dk1"/>
                </a:solidFill>
                <a:latin typeface="Questrial"/>
                <a:ea typeface="Questrial"/>
                <a:cs typeface="Questrial"/>
                <a:sym typeface="Questrial"/>
              </a:defRPr>
            </a:lvl9pPr>
          </a:lstStyle>
          <a:p>
            <a:endParaRPr/>
          </a:p>
        </p:txBody>
      </p:sp>
      <p:sp>
        <p:nvSpPr>
          <p:cNvPr id="104" name="Shape 104"/>
          <p:cNvSpPr/>
          <p:nvPr/>
        </p:nvSpPr>
        <p:spPr>
          <a:xfrm rot="10800000" flipH="1">
            <a:off x="56" y="533399"/>
            <a:ext cx="1358400" cy="381000"/>
          </a:xfrm>
          <a:custGeom>
            <a:avLst/>
            <a:gdLst/>
            <a:ahLst/>
            <a:cxnLst/>
            <a:rect l="0" t="0" r="0" b="0"/>
            <a:pathLst>
              <a:path w="120000" h="120000" extrusionOk="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close/>
              </a:path>
            </a:pathLst>
          </a:cu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5" name="Shape 105"/>
          <p:cNvSpPr txBox="1">
            <a:spLocks noGrp="1"/>
          </p:cNvSpPr>
          <p:nvPr>
            <p:ph type="sldNum" idx="12"/>
          </p:nvPr>
        </p:nvSpPr>
        <p:spPr>
          <a:xfrm>
            <a:off x="511227" y="590837"/>
            <a:ext cx="5850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EFFFF"/>
              </a:buClr>
              <a:buSzPct val="25000"/>
              <a:buFont typeface="Questrial"/>
              <a:buNone/>
            </a:pPr>
            <a:fld id="{00000000-1234-1234-1234-123412341234}" type="slidenum">
              <a:rPr lang="en" sz="2000" b="0" i="0" u="none" strike="noStrike" cap="none">
                <a:solidFill>
                  <a:srgbClr val="FEFFFF"/>
                </a:solidFill>
                <a:latin typeface="Questrial"/>
                <a:ea typeface="Questrial"/>
                <a:cs typeface="Questrial"/>
                <a:sym typeface="Questrial"/>
              </a:rPr>
              <a:t>‹#›</a:t>
            </a:fld>
            <a:endParaRPr lang="e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Slide with Presenter Name">
    <p:spTree>
      <p:nvGrpSpPr>
        <p:cNvPr id="1" name="Shape 106"/>
        <p:cNvGrpSpPr/>
        <p:nvPr/>
      </p:nvGrpSpPr>
      <p:grpSpPr>
        <a:xfrm>
          <a:off x="0" y="0"/>
          <a:ext cx="0" cy="0"/>
          <a:chOff x="0" y="0"/>
          <a:chExt cx="0" cy="0"/>
        </a:xfrm>
      </p:grpSpPr>
      <p:sp>
        <p:nvSpPr>
          <p:cNvPr id="107" name="Shape 107"/>
          <p:cNvSpPr txBox="1">
            <a:spLocks noGrp="1"/>
          </p:cNvSpPr>
          <p:nvPr>
            <p:ph type="ctrTitle"/>
          </p:nvPr>
        </p:nvSpPr>
        <p:spPr>
          <a:xfrm>
            <a:off x="457200" y="320039"/>
            <a:ext cx="6858000" cy="822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buClr>
                <a:schemeClr val="dk1"/>
              </a:buClr>
              <a:buFont typeface="Arial"/>
              <a:buNone/>
              <a:defRPr sz="1800" b="0" i="0" u="none" strike="noStrike" cap="none">
                <a:solidFill>
                  <a:schemeClr val="dk2"/>
                </a:solidFill>
              </a:defRPr>
            </a:lvl2pPr>
            <a:lvl3pPr marL="0" marR="0" lvl="2" indent="0" algn="l" rtl="0">
              <a:spcBef>
                <a:spcPts val="0"/>
              </a:spcBef>
              <a:buClr>
                <a:schemeClr val="dk1"/>
              </a:buClr>
              <a:buFont typeface="Arial"/>
              <a:buNone/>
              <a:defRPr sz="1800" b="0" i="0" u="none" strike="noStrike" cap="none">
                <a:solidFill>
                  <a:schemeClr val="dk2"/>
                </a:solidFill>
              </a:defRPr>
            </a:lvl3pPr>
            <a:lvl4pPr marL="0" marR="0" lvl="3" indent="0" algn="l" rtl="0">
              <a:spcBef>
                <a:spcPts val="0"/>
              </a:spcBef>
              <a:buClr>
                <a:schemeClr val="dk1"/>
              </a:buClr>
              <a:buFont typeface="Arial"/>
              <a:buNone/>
              <a:defRPr sz="1800" b="0" i="0" u="none" strike="noStrike" cap="none">
                <a:solidFill>
                  <a:schemeClr val="dk2"/>
                </a:solidFill>
              </a:defRPr>
            </a:lvl4pPr>
            <a:lvl5pPr marL="0" marR="0" lvl="4" indent="0" algn="l" rtl="0">
              <a:spcBef>
                <a:spcPts val="0"/>
              </a:spcBef>
              <a:buClr>
                <a:schemeClr val="dk1"/>
              </a:buClr>
              <a:buFont typeface="Arial"/>
              <a:buNone/>
              <a:defRPr sz="1800" b="0" i="0" u="none" strike="noStrike" cap="none">
                <a:solidFill>
                  <a:schemeClr val="dk2"/>
                </a:solidFill>
              </a:defRPr>
            </a:lvl5pPr>
            <a:lvl6pPr marL="0" marR="0" lvl="5" indent="0" algn="l" rtl="0">
              <a:spcBef>
                <a:spcPts val="0"/>
              </a:spcBef>
              <a:buClr>
                <a:schemeClr val="dk1"/>
              </a:buClr>
              <a:buFont typeface="Arial"/>
              <a:buNone/>
              <a:defRPr sz="1800" b="0" i="0" u="none" strike="noStrike" cap="none">
                <a:solidFill>
                  <a:schemeClr val="dk2"/>
                </a:solidFill>
              </a:defRPr>
            </a:lvl6pPr>
            <a:lvl7pPr marL="0" marR="0" lvl="6" indent="0" algn="l" rtl="0">
              <a:spcBef>
                <a:spcPts val="0"/>
              </a:spcBef>
              <a:buClr>
                <a:schemeClr val="dk1"/>
              </a:buClr>
              <a:buFont typeface="Arial"/>
              <a:buNone/>
              <a:defRPr sz="1800" b="0" i="0" u="none" strike="noStrike" cap="none">
                <a:solidFill>
                  <a:schemeClr val="dk2"/>
                </a:solidFill>
              </a:defRPr>
            </a:lvl7pPr>
            <a:lvl8pPr marL="0" marR="0" lvl="7" indent="0" algn="l" rtl="0">
              <a:spcBef>
                <a:spcPts val="0"/>
              </a:spcBef>
              <a:buClr>
                <a:schemeClr val="dk1"/>
              </a:buClr>
              <a:buFont typeface="Arial"/>
              <a:buNone/>
              <a:defRPr sz="1800" b="0" i="0" u="none" strike="noStrike" cap="none">
                <a:solidFill>
                  <a:schemeClr val="dk2"/>
                </a:solidFill>
              </a:defRPr>
            </a:lvl8pPr>
            <a:lvl9pPr marL="0" marR="0" lvl="8" indent="0" algn="l" rtl="0">
              <a:spcBef>
                <a:spcPts val="0"/>
              </a:spcBef>
              <a:buClr>
                <a:schemeClr val="dk1"/>
              </a:buClr>
              <a:buFont typeface="Arial"/>
              <a:buNone/>
              <a:defRPr sz="1800" b="0" i="0" u="none" strike="noStrike" cap="none">
                <a:solidFill>
                  <a:schemeClr val="dk2"/>
                </a:solidFill>
              </a:defRPr>
            </a:lvl9pPr>
          </a:lstStyle>
          <a:p>
            <a:endParaRPr/>
          </a:p>
        </p:txBody>
      </p:sp>
      <p:sp>
        <p:nvSpPr>
          <p:cNvPr id="108" name="Shape 108"/>
          <p:cNvSpPr txBox="1">
            <a:spLocks noGrp="1"/>
          </p:cNvSpPr>
          <p:nvPr>
            <p:ph type="subTitle" idx="1"/>
          </p:nvPr>
        </p:nvSpPr>
        <p:spPr>
          <a:xfrm>
            <a:off x="457200" y="1200150"/>
            <a:ext cx="6858000" cy="5142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Noto Sans Symbols"/>
              <a:buNone/>
              <a:defRPr sz="2400" b="0" i="0" u="none" strike="noStrike" cap="none">
                <a:solidFill>
                  <a:schemeClr val="dk1"/>
                </a:solidFill>
                <a:latin typeface="Questrial"/>
                <a:ea typeface="Questrial"/>
                <a:cs typeface="Questrial"/>
                <a:sym typeface="Questrial"/>
              </a:defRPr>
            </a:lvl1pPr>
            <a:lvl2pPr marL="457200" marR="0" lvl="1" indent="0" algn="ctr" rtl="0">
              <a:lnSpc>
                <a:spcPct val="100000"/>
              </a:lnSpc>
              <a:spcBef>
                <a:spcPts val="10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2pPr>
            <a:lvl3pPr marL="914400" marR="0" lvl="2" indent="0" algn="ctr" rtl="0">
              <a:lnSpc>
                <a:spcPct val="100000"/>
              </a:lnSpc>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3pPr>
            <a:lvl4pPr marL="1371600" marR="0" lvl="3"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4pPr>
            <a:lvl5pPr marL="1828800" marR="0" lvl="4"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5pPr>
            <a:lvl6pPr marL="2286000" marR="0" lvl="5"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6pPr>
            <a:lvl7pPr marL="2743200" marR="0" lvl="6"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7pPr>
            <a:lvl8pPr marL="3200400" marR="0" lvl="7"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8pPr>
            <a:lvl9pPr marL="3657600" marR="0" lvl="8" indent="0" algn="ctr" rtl="0">
              <a:lnSpc>
                <a:spcPct val="100000"/>
              </a:lnSpc>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9pPr>
          </a:lstStyle>
          <a:p>
            <a:endParaRPr/>
          </a:p>
        </p:txBody>
      </p:sp>
      <p:sp>
        <p:nvSpPr>
          <p:cNvPr id="109" name="Shape 109"/>
          <p:cNvSpPr txBox="1">
            <a:spLocks noGrp="1"/>
          </p:cNvSpPr>
          <p:nvPr>
            <p:ph type="body" idx="2"/>
          </p:nvPr>
        </p:nvSpPr>
        <p:spPr>
          <a:xfrm>
            <a:off x="457200" y="4343400"/>
            <a:ext cx="2743200" cy="1716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1pPr>
            <a:lvl2pPr marL="0" marR="0" lvl="1"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2pPr>
            <a:lvl3pPr marL="0" marR="0" lvl="2"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3pPr>
            <a:lvl4pPr marL="0" marR="0" lvl="3"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4pPr>
            <a:lvl5pPr marL="0" marR="0" lvl="4"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5pPr>
            <a:lvl6pPr marL="0" marR="0" lvl="5"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6pPr>
            <a:lvl7pPr marL="0" marR="0" lvl="6"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7pPr>
            <a:lvl8pPr marL="0" marR="0" lvl="7"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Questrial"/>
              <a:buNone/>
              <a:defRPr sz="1200" b="0" i="0" u="none" strike="noStrike" cap="none">
                <a:solidFill>
                  <a:srgbClr val="3F3F3F"/>
                </a:solidFill>
                <a:latin typeface="Questrial"/>
                <a:ea typeface="Questrial"/>
                <a:cs typeface="Questrial"/>
                <a:sym typeface="Questrial"/>
              </a:defRPr>
            </a:lvl9pPr>
          </a:lstStyle>
          <a:p>
            <a:endParaRPr/>
          </a:p>
        </p:txBody>
      </p:sp>
      <p:sp>
        <p:nvSpPr>
          <p:cNvPr id="110" name="Shape 110"/>
          <p:cNvSpPr txBox="1">
            <a:spLocks noGrp="1"/>
          </p:cNvSpPr>
          <p:nvPr>
            <p:ph type="body" idx="3"/>
          </p:nvPr>
        </p:nvSpPr>
        <p:spPr>
          <a:xfrm>
            <a:off x="457200" y="4560800"/>
            <a:ext cx="2743200" cy="1716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1pPr>
            <a:lvl2pPr marL="0" marR="0" lvl="1"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2pPr>
            <a:lvl3pPr marL="0" marR="0" lvl="2"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3pPr>
            <a:lvl4pPr marL="0" marR="0" lvl="3"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4pPr>
            <a:lvl5pPr marL="0" marR="0" lvl="4"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5pPr>
            <a:lvl6pPr marL="0" marR="0" lvl="5"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6pPr>
            <a:lvl7pPr marL="0" marR="0" lvl="6"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7pPr>
            <a:lvl8pPr marL="0" marR="0" lvl="7" indent="0" algn="l" rtl="0">
              <a:lnSpc>
                <a:spcPct val="90000"/>
              </a:lnSpc>
              <a:spcBef>
                <a:spcPts val="600"/>
              </a:spcBef>
              <a:spcAft>
                <a:spcPts val="0"/>
              </a:spcAft>
              <a:buClr>
                <a:schemeClr val="lt1"/>
              </a:buClr>
              <a:buFont typeface="Questrial"/>
              <a:buNone/>
              <a:defRPr sz="1600" b="0" i="0" u="none" strike="noStrike" cap="none">
                <a:solidFill>
                  <a:schemeClr val="lt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Questrial"/>
              <a:buNone/>
              <a:defRPr sz="1200" b="0" i="0" u="none" strike="noStrike" cap="none">
                <a:solidFill>
                  <a:srgbClr val="3F3F3F"/>
                </a:solidFill>
                <a:latin typeface="Questrial"/>
                <a:ea typeface="Questrial"/>
                <a:cs typeface="Questrial"/>
                <a:sym typeface="Questrial"/>
              </a:defRPr>
            </a:lvl9pPr>
          </a:lstStyle>
          <a:p>
            <a:endParaRPr/>
          </a:p>
        </p:txBody>
      </p:sp>
      <p:sp>
        <p:nvSpPr>
          <p:cNvPr id="111" name="Shape 111"/>
          <p:cNvSpPr txBox="1"/>
          <p:nvPr/>
        </p:nvSpPr>
        <p:spPr>
          <a:xfrm>
            <a:off x="6934200" y="4879466"/>
            <a:ext cx="1751700" cy="149700"/>
          </a:xfrm>
          <a:prstGeom prst="rect">
            <a:avLst/>
          </a:prstGeom>
          <a:noFill/>
          <a:ln>
            <a:noFill/>
          </a:ln>
        </p:spPr>
        <p:txBody>
          <a:bodyPr lIns="0" tIns="0" rIns="0" bIns="0" anchor="t" anchorCtr="0">
            <a:noAutofit/>
          </a:bodyPr>
          <a:lstStyle/>
          <a:p>
            <a:pPr marL="0" marR="0" lvl="0" indent="0" algn="r" rtl="0">
              <a:lnSpc>
                <a:spcPct val="90000"/>
              </a:lnSpc>
              <a:spcBef>
                <a:spcPts val="0"/>
              </a:spcBef>
              <a:spcAft>
                <a:spcPts val="0"/>
              </a:spcAft>
              <a:buClr>
                <a:schemeClr val="lt1"/>
              </a:buClr>
              <a:buSzPct val="25000"/>
              <a:buFont typeface="Questrial"/>
              <a:buNone/>
            </a:pPr>
            <a:r>
              <a:rPr lang="en" sz="700" b="0" i="0" u="none" strike="noStrike" cap="none">
                <a:solidFill>
                  <a:schemeClr val="lt1"/>
                </a:solidFill>
                <a:latin typeface="Questrial"/>
                <a:ea typeface="Questrial"/>
                <a:cs typeface="Questrial"/>
                <a:sym typeface="Questrial"/>
              </a:rPr>
              <a:t>© 2014 VMware Inc. All rights reserved.</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6"/>
        <p:cNvGrpSpPr/>
        <p:nvPr/>
      </p:nvGrpSpPr>
      <p:grpSpPr>
        <a:xfrm>
          <a:off x="0" y="0"/>
          <a:ext cx="0" cy="0"/>
          <a:chOff x="0" y="0"/>
          <a:chExt cx="0" cy="0"/>
        </a:xfrm>
      </p:grpSpPr>
      <p:sp>
        <p:nvSpPr>
          <p:cNvPr id="117" name="Shape 117"/>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8" name="Shape 118"/>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19" name="Shape 1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17" name="Shape 1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122" name="Shape 1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5" name="Shape 125"/>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6" name="Shape 12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9" name="Shape 129"/>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0" name="Shape 130"/>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1" name="Shape 1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4" name="Shape 1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37" name="Shape 137"/>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8" name="Shape 13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Main point">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41" name="Shape 1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42"/>
        <p:cNvGrpSpPr/>
        <p:nvPr/>
      </p:nvGrpSpPr>
      <p:grpSpPr>
        <a:xfrm>
          <a:off x="0" y="0"/>
          <a:ext cx="0" cy="0"/>
          <a:chOff x="0" y="0"/>
          <a:chExt cx="0" cy="0"/>
        </a:xfrm>
      </p:grpSpPr>
      <p:sp>
        <p:nvSpPr>
          <p:cNvPr id="143" name="Shape 143"/>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44" name="Shape 144"/>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145" name="Shape 145"/>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46" name="Shape 146"/>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7" name="Shape 1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aption">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150" name="Shape 1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ig number">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153" name="Shape 153"/>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54" name="Shape 1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5"/>
        <p:cNvGrpSpPr/>
        <p:nvPr/>
      </p:nvGrpSpPr>
      <p:grpSpPr>
        <a:xfrm>
          <a:off x="0" y="0"/>
          <a:ext cx="0" cy="0"/>
          <a:chOff x="0" y="0"/>
          <a:chExt cx="0" cy="0"/>
        </a:xfrm>
      </p:grpSpPr>
      <p:sp>
        <p:nvSpPr>
          <p:cNvPr id="156" name="Shape 1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21" name="Shape 21"/>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90250" y="450150"/>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4800">
                <a:solidFill>
                  <a:schemeClr val="dk1"/>
                </a:solidFill>
              </a:defRPr>
            </a:lvl2pPr>
            <a:lvl3pPr lvl="2" indent="0">
              <a:spcBef>
                <a:spcPts val="0"/>
              </a:spcBef>
              <a:buClr>
                <a:schemeClr val="dk1"/>
              </a:buClr>
              <a:buFont typeface="Arial"/>
              <a:buNone/>
              <a:defRPr sz="4800">
                <a:solidFill>
                  <a:schemeClr val="dk1"/>
                </a:solidFill>
              </a:defRPr>
            </a:lvl3pPr>
            <a:lvl4pPr lvl="3" indent="0">
              <a:spcBef>
                <a:spcPts val="0"/>
              </a:spcBef>
              <a:buClr>
                <a:schemeClr val="dk1"/>
              </a:buClr>
              <a:buFont typeface="Arial"/>
              <a:buNone/>
              <a:defRPr sz="4800">
                <a:solidFill>
                  <a:schemeClr val="dk1"/>
                </a:solidFill>
              </a:defRPr>
            </a:lvl4pPr>
            <a:lvl5pPr lvl="4" indent="0">
              <a:spcBef>
                <a:spcPts val="0"/>
              </a:spcBef>
              <a:buClr>
                <a:schemeClr val="dk1"/>
              </a:buClr>
              <a:buFont typeface="Arial"/>
              <a:buNone/>
              <a:defRPr sz="4800">
                <a:solidFill>
                  <a:schemeClr val="dk1"/>
                </a:solidFill>
              </a:defRPr>
            </a:lvl5pPr>
            <a:lvl6pPr lvl="5" indent="0">
              <a:spcBef>
                <a:spcPts val="0"/>
              </a:spcBef>
              <a:buClr>
                <a:schemeClr val="dk1"/>
              </a:buClr>
              <a:buFont typeface="Arial"/>
              <a:buNone/>
              <a:defRPr sz="4800">
                <a:solidFill>
                  <a:schemeClr val="dk1"/>
                </a:solidFill>
              </a:defRPr>
            </a:lvl6pPr>
            <a:lvl7pPr lvl="6" indent="0">
              <a:spcBef>
                <a:spcPts val="0"/>
              </a:spcBef>
              <a:buClr>
                <a:schemeClr val="dk1"/>
              </a:buClr>
              <a:buFont typeface="Arial"/>
              <a:buNone/>
              <a:defRPr sz="4800">
                <a:solidFill>
                  <a:schemeClr val="dk1"/>
                </a:solidFill>
              </a:defRPr>
            </a:lvl7pPr>
            <a:lvl8pPr lvl="7" indent="0">
              <a:spcBef>
                <a:spcPts val="0"/>
              </a:spcBef>
              <a:buClr>
                <a:schemeClr val="dk1"/>
              </a:buClr>
              <a:buFont typeface="Arial"/>
              <a:buNone/>
              <a:defRPr sz="4800">
                <a:solidFill>
                  <a:schemeClr val="dk1"/>
                </a:solidFill>
              </a:defRPr>
            </a:lvl8pPr>
            <a:lvl9pPr lvl="8" indent="0">
              <a:spcBef>
                <a:spcPts val="0"/>
              </a:spcBef>
              <a:buClr>
                <a:schemeClr val="dk1"/>
              </a:buClr>
              <a:buFont typeface="Arial"/>
              <a:buNone/>
              <a:defRPr sz="4800">
                <a:solidFill>
                  <a:schemeClr val="dk1"/>
                </a:solidFill>
              </a:defRPr>
            </a:lvl9pPr>
          </a:lstStyle>
          <a:p>
            <a:endParaRPr/>
          </a:p>
        </p:txBody>
      </p:sp>
      <p:sp>
        <p:nvSpPr>
          <p:cNvPr id="24" name="Shape 2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2150850"/>
            <a:ext cx="8520599"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3600">
                <a:solidFill>
                  <a:schemeClr val="dk1"/>
                </a:solidFill>
              </a:defRPr>
            </a:lvl2pPr>
            <a:lvl3pPr lvl="2" indent="0" algn="ctr">
              <a:spcBef>
                <a:spcPts val="0"/>
              </a:spcBef>
              <a:buClr>
                <a:schemeClr val="dk1"/>
              </a:buClr>
              <a:buFont typeface="Arial"/>
              <a:buNone/>
              <a:defRPr sz="3600">
                <a:solidFill>
                  <a:schemeClr val="dk1"/>
                </a:solidFill>
              </a:defRPr>
            </a:lvl3pPr>
            <a:lvl4pPr lvl="3" indent="0" algn="ctr">
              <a:spcBef>
                <a:spcPts val="0"/>
              </a:spcBef>
              <a:buClr>
                <a:schemeClr val="dk1"/>
              </a:buClr>
              <a:buFont typeface="Arial"/>
              <a:buNone/>
              <a:defRPr sz="3600">
                <a:solidFill>
                  <a:schemeClr val="dk1"/>
                </a:solidFill>
              </a:defRPr>
            </a:lvl4pPr>
            <a:lvl5pPr lvl="4" indent="0" algn="ctr">
              <a:spcBef>
                <a:spcPts val="0"/>
              </a:spcBef>
              <a:buClr>
                <a:schemeClr val="dk1"/>
              </a:buClr>
              <a:buFont typeface="Arial"/>
              <a:buNone/>
              <a:defRPr sz="3600">
                <a:solidFill>
                  <a:schemeClr val="dk1"/>
                </a:solidFill>
              </a:defRPr>
            </a:lvl5pPr>
            <a:lvl6pPr lvl="5" indent="0" algn="ctr">
              <a:spcBef>
                <a:spcPts val="0"/>
              </a:spcBef>
              <a:buClr>
                <a:schemeClr val="dk1"/>
              </a:buClr>
              <a:buFont typeface="Arial"/>
              <a:buNone/>
              <a:defRPr sz="3600">
                <a:solidFill>
                  <a:schemeClr val="dk1"/>
                </a:solidFill>
              </a:defRPr>
            </a:lvl6pPr>
            <a:lvl7pPr lvl="6" indent="0" algn="ctr">
              <a:spcBef>
                <a:spcPts val="0"/>
              </a:spcBef>
              <a:buClr>
                <a:schemeClr val="dk1"/>
              </a:buClr>
              <a:buFont typeface="Arial"/>
              <a:buNone/>
              <a:defRPr sz="3600">
                <a:solidFill>
                  <a:schemeClr val="dk1"/>
                </a:solidFill>
              </a:defRPr>
            </a:lvl7pPr>
            <a:lvl8pPr lvl="7" indent="0" algn="ctr">
              <a:spcBef>
                <a:spcPts val="0"/>
              </a:spcBef>
              <a:buClr>
                <a:schemeClr val="dk1"/>
              </a:buClr>
              <a:buFont typeface="Arial"/>
              <a:buNone/>
              <a:defRPr sz="3600">
                <a:solidFill>
                  <a:schemeClr val="dk1"/>
                </a:solidFill>
              </a:defRPr>
            </a:lvl8pPr>
            <a:lvl9pPr lvl="8" indent="0" algn="ctr">
              <a:spcBef>
                <a:spcPts val="0"/>
              </a:spcBef>
              <a:buClr>
                <a:schemeClr val="dk1"/>
              </a:buClr>
              <a:buFont typeface="Arial"/>
              <a:buNone/>
              <a:defRPr sz="3600">
                <a:solidFill>
                  <a:schemeClr val="dk1"/>
                </a:solidFill>
              </a:defRPr>
            </a:lvl9pPr>
          </a:lstStyle>
          <a:p>
            <a:endParaRPr/>
          </a:p>
        </p:txBody>
      </p:sp>
      <p:sp>
        <p:nvSpPr>
          <p:cNvPr id="27" name="Shape 2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30" name="Shape 30"/>
          <p:cNvSpPr txBox="1">
            <a:spLocks noGrp="1"/>
          </p:cNvSpPr>
          <p:nvPr>
            <p:ph type="body" idx="1"/>
          </p:nvPr>
        </p:nvSpPr>
        <p:spPr>
          <a:xfrm>
            <a:off x="3117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31" name="Shape 31"/>
          <p:cNvSpPr txBox="1">
            <a:spLocks noGrp="1"/>
          </p:cNvSpPr>
          <p:nvPr>
            <p:ph type="body" idx="2"/>
          </p:nvPr>
        </p:nvSpPr>
        <p:spPr>
          <a:xfrm>
            <a:off x="48324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400">
                <a:solidFill>
                  <a:schemeClr val="dk1"/>
                </a:solidFill>
              </a:defRPr>
            </a:lvl2pPr>
            <a:lvl3pPr lvl="2" indent="0">
              <a:spcBef>
                <a:spcPts val="0"/>
              </a:spcBef>
              <a:buClr>
                <a:schemeClr val="dk1"/>
              </a:buClr>
              <a:buFont typeface="Arial"/>
              <a:buNone/>
              <a:defRPr sz="2400">
                <a:solidFill>
                  <a:schemeClr val="dk1"/>
                </a:solidFill>
              </a:defRPr>
            </a:lvl3pPr>
            <a:lvl4pPr lvl="3" indent="0">
              <a:spcBef>
                <a:spcPts val="0"/>
              </a:spcBef>
              <a:buClr>
                <a:schemeClr val="dk1"/>
              </a:buClr>
              <a:buFont typeface="Arial"/>
              <a:buNone/>
              <a:defRPr sz="2400">
                <a:solidFill>
                  <a:schemeClr val="dk1"/>
                </a:solidFill>
              </a:defRPr>
            </a:lvl4pPr>
            <a:lvl5pPr lvl="4" indent="0">
              <a:spcBef>
                <a:spcPts val="0"/>
              </a:spcBef>
              <a:buClr>
                <a:schemeClr val="dk1"/>
              </a:buClr>
              <a:buFont typeface="Arial"/>
              <a:buNone/>
              <a:defRPr sz="2400">
                <a:solidFill>
                  <a:schemeClr val="dk1"/>
                </a:solidFill>
              </a:defRPr>
            </a:lvl5pPr>
            <a:lvl6pPr lvl="5" indent="0">
              <a:spcBef>
                <a:spcPts val="0"/>
              </a:spcBef>
              <a:buClr>
                <a:schemeClr val="dk1"/>
              </a:buClr>
              <a:buFont typeface="Arial"/>
              <a:buNone/>
              <a:defRPr sz="2400">
                <a:solidFill>
                  <a:schemeClr val="dk1"/>
                </a:solidFill>
              </a:defRPr>
            </a:lvl6pPr>
            <a:lvl7pPr lvl="6" indent="0">
              <a:spcBef>
                <a:spcPts val="0"/>
              </a:spcBef>
              <a:buClr>
                <a:schemeClr val="dk1"/>
              </a:buClr>
              <a:buFont typeface="Arial"/>
              <a:buNone/>
              <a:defRPr sz="2400">
                <a:solidFill>
                  <a:schemeClr val="dk1"/>
                </a:solidFill>
              </a:defRPr>
            </a:lvl7pPr>
            <a:lvl8pPr lvl="7" indent="0">
              <a:spcBef>
                <a:spcPts val="0"/>
              </a:spcBef>
              <a:buClr>
                <a:schemeClr val="dk1"/>
              </a:buClr>
              <a:buFont typeface="Arial"/>
              <a:buNone/>
              <a:defRPr sz="2400">
                <a:solidFill>
                  <a:schemeClr val="dk1"/>
                </a:solidFill>
              </a:defRPr>
            </a:lvl8pPr>
            <a:lvl9pPr lvl="8" indent="0">
              <a:spcBef>
                <a:spcPts val="0"/>
              </a:spcBef>
              <a:buClr>
                <a:schemeClr val="dk1"/>
              </a:buClr>
              <a:buFont typeface="Arial"/>
              <a:buNone/>
              <a:defRPr sz="2400">
                <a:solidFill>
                  <a:schemeClr val="dk1"/>
                </a:solidFill>
              </a:defRPr>
            </a:lvl9pPr>
          </a:lstStyle>
          <a:p>
            <a:endParaRPr/>
          </a:p>
        </p:txBody>
      </p:sp>
      <p:sp>
        <p:nvSpPr>
          <p:cNvPr id="35" name="Shape 35"/>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txBox="1">
            <a:spLocks noGrp="1"/>
          </p:cNvSpPr>
          <p:nvPr>
            <p:ph type="title"/>
          </p:nvPr>
        </p:nvSpPr>
        <p:spPr>
          <a:xfrm>
            <a:off x="265500" y="1233175"/>
            <a:ext cx="4045199"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200">
                <a:solidFill>
                  <a:schemeClr val="dk1"/>
                </a:solidFill>
              </a:defRPr>
            </a:lvl2pPr>
            <a:lvl3pPr lvl="2" indent="0" algn="ctr">
              <a:spcBef>
                <a:spcPts val="0"/>
              </a:spcBef>
              <a:buClr>
                <a:schemeClr val="dk1"/>
              </a:buClr>
              <a:buFont typeface="Arial"/>
              <a:buNone/>
              <a:defRPr sz="4200">
                <a:solidFill>
                  <a:schemeClr val="dk1"/>
                </a:solidFill>
              </a:defRPr>
            </a:lvl3pPr>
            <a:lvl4pPr lvl="3" indent="0" algn="ctr">
              <a:spcBef>
                <a:spcPts val="0"/>
              </a:spcBef>
              <a:buClr>
                <a:schemeClr val="dk1"/>
              </a:buClr>
              <a:buFont typeface="Arial"/>
              <a:buNone/>
              <a:defRPr sz="4200">
                <a:solidFill>
                  <a:schemeClr val="dk1"/>
                </a:solidFill>
              </a:defRPr>
            </a:lvl4pPr>
            <a:lvl5pPr lvl="4" indent="0" algn="ctr">
              <a:spcBef>
                <a:spcPts val="0"/>
              </a:spcBef>
              <a:buClr>
                <a:schemeClr val="dk1"/>
              </a:buClr>
              <a:buFont typeface="Arial"/>
              <a:buNone/>
              <a:defRPr sz="4200">
                <a:solidFill>
                  <a:schemeClr val="dk1"/>
                </a:solidFill>
              </a:defRPr>
            </a:lvl5pPr>
            <a:lvl6pPr lvl="5" indent="0" algn="ctr">
              <a:spcBef>
                <a:spcPts val="0"/>
              </a:spcBef>
              <a:buClr>
                <a:schemeClr val="dk1"/>
              </a:buClr>
              <a:buFont typeface="Arial"/>
              <a:buNone/>
              <a:defRPr sz="4200">
                <a:solidFill>
                  <a:schemeClr val="dk1"/>
                </a:solidFill>
              </a:defRPr>
            </a:lvl6pPr>
            <a:lvl7pPr lvl="6" indent="0" algn="ctr">
              <a:spcBef>
                <a:spcPts val="0"/>
              </a:spcBef>
              <a:buClr>
                <a:schemeClr val="dk1"/>
              </a:buClr>
              <a:buFont typeface="Arial"/>
              <a:buNone/>
              <a:defRPr sz="4200">
                <a:solidFill>
                  <a:schemeClr val="dk1"/>
                </a:solidFill>
              </a:defRPr>
            </a:lvl7pPr>
            <a:lvl8pPr lvl="7" indent="0" algn="ctr">
              <a:spcBef>
                <a:spcPts val="0"/>
              </a:spcBef>
              <a:buClr>
                <a:schemeClr val="dk1"/>
              </a:buClr>
              <a:buFont typeface="Arial"/>
              <a:buNone/>
              <a:defRPr sz="4200">
                <a:solidFill>
                  <a:schemeClr val="dk1"/>
                </a:solidFill>
              </a:defRPr>
            </a:lvl8pPr>
            <a:lvl9pPr lvl="8" indent="0" algn="ctr">
              <a:spcBef>
                <a:spcPts val="0"/>
              </a:spcBef>
              <a:buClr>
                <a:schemeClr val="dk1"/>
              </a:buClr>
              <a:buFont typeface="Arial"/>
              <a:buNone/>
              <a:defRPr sz="4200">
                <a:solidFill>
                  <a:schemeClr val="dk1"/>
                </a:solidFill>
              </a:defRPr>
            </a:lvl9pPr>
          </a:lstStyle>
          <a:p>
            <a:endParaRPr/>
          </a:p>
        </p:txBody>
      </p:sp>
      <p:sp>
        <p:nvSpPr>
          <p:cNvPr id="40" name="Shape 40"/>
          <p:cNvSpPr txBox="1">
            <a:spLocks noGrp="1"/>
          </p:cNvSpPr>
          <p:nvPr>
            <p:ph type="subTitle" idx="1"/>
          </p:nvPr>
        </p:nvSpPr>
        <p:spPr>
          <a:xfrm>
            <a:off x="265500" y="2803075"/>
            <a:ext cx="4045199"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41" name="Shape 41"/>
          <p:cNvSpPr txBox="1">
            <a:spLocks noGrp="1"/>
          </p:cNvSpPr>
          <p:nvPr>
            <p:ph type="body" idx="2"/>
          </p:nvPr>
        </p:nvSpPr>
        <p:spPr>
          <a:xfrm>
            <a:off x="4939500" y="724075"/>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3600" b="1">
                <a:solidFill>
                  <a:schemeClr val="dk1"/>
                </a:solidFill>
              </a:defRPr>
            </a:lvl2pPr>
            <a:lvl3pPr lvl="2" indent="0" rtl="0">
              <a:spcBef>
                <a:spcPts val="0"/>
              </a:spcBef>
              <a:buClr>
                <a:schemeClr val="dk1"/>
              </a:buClr>
              <a:buFont typeface="Arial"/>
              <a:buNone/>
              <a:defRPr sz="3600" b="1">
                <a:solidFill>
                  <a:schemeClr val="dk1"/>
                </a:solidFill>
              </a:defRPr>
            </a:lvl3pPr>
            <a:lvl4pPr lvl="3" indent="0" rtl="0">
              <a:spcBef>
                <a:spcPts val="0"/>
              </a:spcBef>
              <a:buClr>
                <a:schemeClr val="dk1"/>
              </a:buClr>
              <a:buFont typeface="Arial"/>
              <a:buNone/>
              <a:defRPr sz="3600" b="1">
                <a:solidFill>
                  <a:schemeClr val="dk1"/>
                </a:solidFill>
              </a:defRPr>
            </a:lvl4pPr>
            <a:lvl5pPr lvl="4" indent="0" rtl="0">
              <a:spcBef>
                <a:spcPts val="0"/>
              </a:spcBef>
              <a:buClr>
                <a:schemeClr val="dk1"/>
              </a:buClr>
              <a:buFont typeface="Arial"/>
              <a:buNone/>
              <a:defRPr sz="3600" b="1">
                <a:solidFill>
                  <a:schemeClr val="dk1"/>
                </a:solidFill>
              </a:defRPr>
            </a:lvl5pPr>
            <a:lvl6pPr lvl="5" indent="0" rtl="0">
              <a:spcBef>
                <a:spcPts val="0"/>
              </a:spcBef>
              <a:buClr>
                <a:schemeClr val="dk1"/>
              </a:buClr>
              <a:buFont typeface="Arial"/>
              <a:buNone/>
              <a:defRPr sz="3600" b="1">
                <a:solidFill>
                  <a:schemeClr val="dk1"/>
                </a:solidFill>
              </a:defRPr>
            </a:lvl6pPr>
            <a:lvl7pPr lvl="6" indent="0" rtl="0">
              <a:spcBef>
                <a:spcPts val="0"/>
              </a:spcBef>
              <a:buClr>
                <a:schemeClr val="dk1"/>
              </a:buClr>
              <a:buFont typeface="Arial"/>
              <a:buNone/>
              <a:defRPr sz="3600" b="1">
                <a:solidFill>
                  <a:schemeClr val="dk1"/>
                </a:solidFill>
              </a:defRPr>
            </a:lvl7pPr>
            <a:lvl8pPr lvl="7" indent="0" rtl="0">
              <a:spcBef>
                <a:spcPts val="0"/>
              </a:spcBef>
              <a:buClr>
                <a:schemeClr val="dk1"/>
              </a:buClr>
              <a:buFont typeface="Arial"/>
              <a:buNone/>
              <a:defRPr sz="3600" b="1">
                <a:solidFill>
                  <a:schemeClr val="dk1"/>
                </a:solidFill>
              </a:defRPr>
            </a:lvl8pPr>
            <a:lvl9pPr lvl="8" indent="0" rtl="0">
              <a:spcBef>
                <a:spcPts val="0"/>
              </a:spcBef>
              <a:buClr>
                <a:schemeClr val="dk1"/>
              </a:buClr>
              <a:buFont typeface="Arial"/>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chemeClr val="dk1"/>
              </a:buClr>
              <a:buFont typeface="Arial"/>
              <a:buNone/>
              <a:defRPr sz="3000" b="0" i="0" u="none" strike="noStrike" cap="none">
                <a:solidFill>
                  <a:schemeClr val="dk1"/>
                </a:solidFill>
                <a:latin typeface="Arial"/>
                <a:ea typeface="Arial"/>
                <a:cs typeface="Arial"/>
                <a:sym typeface="Arial"/>
              </a:defRPr>
            </a:lvl1pPr>
            <a:lvl2pPr marL="457200" marR="0" lvl="1"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9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3600" b="1">
                <a:solidFill>
                  <a:schemeClr val="dk1"/>
                </a:solidFill>
              </a:defRPr>
            </a:lvl2pPr>
            <a:lvl3pPr lvl="2" indent="0" rtl="0">
              <a:spcBef>
                <a:spcPts val="0"/>
              </a:spcBef>
              <a:buClr>
                <a:schemeClr val="dk1"/>
              </a:buClr>
              <a:buFont typeface="Arial"/>
              <a:buNone/>
              <a:defRPr sz="3600" b="1">
                <a:solidFill>
                  <a:schemeClr val="dk1"/>
                </a:solidFill>
              </a:defRPr>
            </a:lvl3pPr>
            <a:lvl4pPr lvl="3" indent="0" rtl="0">
              <a:spcBef>
                <a:spcPts val="0"/>
              </a:spcBef>
              <a:buClr>
                <a:schemeClr val="dk1"/>
              </a:buClr>
              <a:buFont typeface="Arial"/>
              <a:buNone/>
              <a:defRPr sz="3600" b="1">
                <a:solidFill>
                  <a:schemeClr val="dk1"/>
                </a:solidFill>
              </a:defRPr>
            </a:lvl4pPr>
            <a:lvl5pPr lvl="4" indent="0" rtl="0">
              <a:spcBef>
                <a:spcPts val="0"/>
              </a:spcBef>
              <a:buClr>
                <a:schemeClr val="dk1"/>
              </a:buClr>
              <a:buFont typeface="Arial"/>
              <a:buNone/>
              <a:defRPr sz="3600" b="1">
                <a:solidFill>
                  <a:schemeClr val="dk1"/>
                </a:solidFill>
              </a:defRPr>
            </a:lvl5pPr>
            <a:lvl6pPr lvl="5" indent="0" rtl="0">
              <a:spcBef>
                <a:spcPts val="0"/>
              </a:spcBef>
              <a:buClr>
                <a:schemeClr val="dk1"/>
              </a:buClr>
              <a:buFont typeface="Arial"/>
              <a:buNone/>
              <a:defRPr sz="3600" b="1">
                <a:solidFill>
                  <a:schemeClr val="dk1"/>
                </a:solidFill>
              </a:defRPr>
            </a:lvl6pPr>
            <a:lvl7pPr lvl="6" indent="0" rtl="0">
              <a:spcBef>
                <a:spcPts val="0"/>
              </a:spcBef>
              <a:buClr>
                <a:schemeClr val="dk1"/>
              </a:buClr>
              <a:buFont typeface="Arial"/>
              <a:buNone/>
              <a:defRPr sz="3600" b="1">
                <a:solidFill>
                  <a:schemeClr val="dk1"/>
                </a:solidFill>
              </a:defRPr>
            </a:lvl7pPr>
            <a:lvl8pPr lvl="7" indent="0" rtl="0">
              <a:spcBef>
                <a:spcPts val="0"/>
              </a:spcBef>
              <a:buClr>
                <a:schemeClr val="dk1"/>
              </a:buClr>
              <a:buFont typeface="Arial"/>
              <a:buNone/>
              <a:defRPr sz="3600" b="1">
                <a:solidFill>
                  <a:schemeClr val="dk1"/>
                </a:solidFill>
              </a:defRPr>
            </a:lvl8pPr>
            <a:lvl9pPr lvl="8" indent="0" rtl="0">
              <a:spcBef>
                <a:spcPts val="0"/>
              </a:spcBef>
              <a:buClr>
                <a:schemeClr val="dk1"/>
              </a:buClr>
              <a:buFont typeface="Arial"/>
              <a:buNone/>
              <a:defRPr sz="3600" b="1">
                <a:solidFill>
                  <a:schemeClr val="dk1"/>
                </a:solidFill>
              </a:defRPr>
            </a:lvl9pPr>
          </a:lstStyle>
          <a:p>
            <a:endParaRPr/>
          </a:p>
        </p:txBody>
      </p:sp>
      <p:sp>
        <p:nvSpPr>
          <p:cNvPr id="83" name="Shape 83"/>
          <p:cNvSpPr txBox="1">
            <a:spLocks noGrp="1"/>
          </p:cNvSpPr>
          <p:nvPr>
            <p:ph type="body" idx="1"/>
          </p:nvPr>
        </p:nvSpPr>
        <p:spPr>
          <a:xfrm>
            <a:off x="457200" y="1200150"/>
            <a:ext cx="8229600" cy="3725700"/>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chemeClr val="dk1"/>
              </a:buClr>
              <a:buFont typeface="Arial"/>
              <a:buNone/>
              <a:defRPr sz="3000" b="0" i="0" u="none" strike="noStrike" cap="none">
                <a:solidFill>
                  <a:schemeClr val="dk1"/>
                </a:solidFill>
                <a:latin typeface="Arial"/>
                <a:ea typeface="Arial"/>
                <a:cs typeface="Arial"/>
                <a:sym typeface="Arial"/>
              </a:defRPr>
            </a:lvl1pPr>
            <a:lvl2pPr marL="457200" marR="0" lvl="1"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114" name="Shape 114"/>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a:endParaRPr/>
          </a:p>
        </p:txBody>
      </p:sp>
      <p:sp>
        <p:nvSpPr>
          <p:cNvPr id="115" name="Shape 115"/>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WomenWhoCode/guidelines-resources/blob/master/code_of_conduct.md"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hyperlink" Target="https://docs.google.com/forms/d/1NuBY_E2DcuJx2wtKFXyS5ZY5zZlql4jcZJqsf0sAs-0/viewfor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jmcunningham/AngularJS2-Learning" TargetMode="External"/><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hyperlink" Target="http://angularexpo.com/"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angular.io/" TargetMode="Externa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3" Type="http://schemas.openxmlformats.org/officeDocument/2006/relationships/hyperlink" Target="https://wwcrva-slack.herokuapp.com/" TargetMode="External"/><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3">
            <a:alphaModFix/>
          </a:blip>
          <a:srcRect/>
          <a:stretch/>
        </p:blipFill>
        <p:spPr>
          <a:xfrm>
            <a:off x="6581761" y="0"/>
            <a:ext cx="2562300" cy="5143500"/>
          </a:xfrm>
          <a:prstGeom prst="rect">
            <a:avLst/>
          </a:prstGeom>
          <a:noFill/>
          <a:ln>
            <a:noFill/>
          </a:ln>
        </p:spPr>
      </p:pic>
      <p:pic>
        <p:nvPicPr>
          <p:cNvPr id="162" name="Shape 162" descr="WWCode_RVA_Binary.png"/>
          <p:cNvPicPr preferRelativeResize="0"/>
          <p:nvPr/>
        </p:nvPicPr>
        <p:blipFill rotWithShape="1">
          <a:blip r:embed="rId4">
            <a:alphaModFix/>
          </a:blip>
          <a:srcRect/>
          <a:stretch/>
        </p:blipFill>
        <p:spPr>
          <a:xfrm>
            <a:off x="1054070" y="986899"/>
            <a:ext cx="5285400" cy="31698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Shape 215"/>
          <p:cNvPicPr preferRelativeResize="0"/>
          <p:nvPr/>
        </p:nvPicPr>
        <p:blipFill rotWithShape="1">
          <a:blip r:embed="rId3">
            <a:alphaModFix/>
          </a:blip>
          <a:srcRect/>
          <a:stretch/>
        </p:blipFill>
        <p:spPr>
          <a:xfrm>
            <a:off x="1098900" y="152400"/>
            <a:ext cx="7270895" cy="4838698"/>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Shape 220"/>
          <p:cNvPicPr preferRelativeResize="0"/>
          <p:nvPr/>
        </p:nvPicPr>
        <p:blipFill rotWithShape="1">
          <a:blip r:embed="rId3">
            <a:alphaModFix/>
          </a:blip>
          <a:srcRect/>
          <a:stretch/>
        </p:blipFill>
        <p:spPr>
          <a:xfrm>
            <a:off x="152400" y="152400"/>
            <a:ext cx="8782025" cy="48387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Shape 225"/>
          <p:cNvPicPr preferRelativeResize="0"/>
          <p:nvPr/>
        </p:nvPicPr>
        <p:blipFill rotWithShape="1">
          <a:blip r:embed="rId3">
            <a:alphaModFix/>
          </a:blip>
          <a:srcRect/>
          <a:stretch/>
        </p:blipFill>
        <p:spPr>
          <a:xfrm>
            <a:off x="152400" y="152400"/>
            <a:ext cx="8689044" cy="48387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a:stretch/>
        </p:blipFill>
        <p:spPr>
          <a:xfrm>
            <a:off x="152400" y="152400"/>
            <a:ext cx="8657117" cy="48387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Shape 235"/>
          <p:cNvPicPr preferRelativeResize="0"/>
          <p:nvPr/>
        </p:nvPicPr>
        <p:blipFill rotWithShape="1">
          <a:blip r:embed="rId3">
            <a:alphaModFix/>
          </a:blip>
          <a:srcRect/>
          <a:stretch/>
        </p:blipFill>
        <p:spPr>
          <a:xfrm>
            <a:off x="152400" y="152400"/>
            <a:ext cx="8800424" cy="48387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52400" y="152400"/>
            <a:ext cx="8710877" cy="48387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Shape 245" descr="Image result for css animation gif"/>
          <p:cNvPicPr preferRelativeResize="0"/>
          <p:nvPr/>
        </p:nvPicPr>
        <p:blipFill rotWithShape="1">
          <a:blip r:embed="rId3">
            <a:alphaModFix/>
          </a:blip>
          <a:srcRect/>
          <a:stretch/>
        </p:blipFill>
        <p:spPr>
          <a:xfrm>
            <a:off x="2255452" y="718975"/>
            <a:ext cx="4528899" cy="3395149"/>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p:cNvPicPr preferRelativeResize="0"/>
          <p:nvPr/>
        </p:nvPicPr>
        <p:blipFill rotWithShape="1">
          <a:blip r:embed="rId3">
            <a:alphaModFix/>
          </a:blip>
          <a:srcRect/>
          <a:stretch/>
        </p:blipFill>
        <p:spPr>
          <a:xfrm>
            <a:off x="1018125" y="578225"/>
            <a:ext cx="6945600" cy="394689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Shape 255"/>
          <p:cNvPicPr preferRelativeResize="0"/>
          <p:nvPr/>
        </p:nvPicPr>
        <p:blipFill rotWithShape="1">
          <a:blip r:embed="rId3">
            <a:alphaModFix/>
          </a:blip>
          <a:srcRect/>
          <a:stretch/>
        </p:blipFill>
        <p:spPr>
          <a:xfrm>
            <a:off x="152400" y="152400"/>
            <a:ext cx="8835597" cy="4838698"/>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Shape 260"/>
          <p:cNvPicPr preferRelativeResize="0"/>
          <p:nvPr/>
        </p:nvPicPr>
        <p:blipFill rotWithShape="1">
          <a:blip r:embed="rId3">
            <a:alphaModFix/>
          </a:blip>
          <a:srcRect/>
          <a:stretch/>
        </p:blipFill>
        <p:spPr>
          <a:xfrm>
            <a:off x="1011750" y="354250"/>
            <a:ext cx="7391675" cy="443499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0" y="2754075"/>
            <a:ext cx="9144000" cy="2389500"/>
          </a:xfrm>
          <a:prstGeom prst="rect">
            <a:avLst/>
          </a:prstGeom>
          <a:solidFill>
            <a:srgbClr val="00B6AA"/>
          </a:solidFill>
          <a:ln>
            <a:noFill/>
          </a:ln>
        </p:spPr>
        <p:txBody>
          <a:bodyPr lIns="91425" tIns="91425" rIns="91425" bIns="91425" anchor="ctr" anchorCtr="0">
            <a:noAutofit/>
          </a:bodyPr>
          <a:lstStyle/>
          <a:p>
            <a:pPr marL="0" marR="0" lvl="0" indent="0" rtl="0">
              <a:lnSpc>
                <a:spcPct val="100000"/>
              </a:lnSpc>
              <a:spcBef>
                <a:spcPts val="0"/>
              </a:spcBef>
              <a:spcAft>
                <a:spcPts val="0"/>
              </a:spcAft>
              <a:buClr>
                <a:schemeClr val="dk1"/>
              </a:buClr>
              <a:buSzPct val="25000"/>
              <a:buFont typeface="Calibri"/>
              <a:buNone/>
            </a:pPr>
            <a:r>
              <a:rPr lang="en" sz="3000" b="1">
                <a:solidFill>
                  <a:srgbClr val="FEFFFF"/>
                </a:solidFill>
                <a:latin typeface="Calibri"/>
                <a:ea typeface="Calibri"/>
                <a:cs typeface="Calibri"/>
                <a:sym typeface="Calibri"/>
              </a:rPr>
              <a:t>Joanna Bergeron</a:t>
            </a:r>
          </a:p>
          <a:p>
            <a:pPr marL="0" marR="0" lvl="0" indent="0" rtl="0">
              <a:lnSpc>
                <a:spcPct val="100000"/>
              </a:lnSpc>
              <a:spcBef>
                <a:spcPts val="0"/>
              </a:spcBef>
              <a:spcAft>
                <a:spcPts val="0"/>
              </a:spcAft>
              <a:buClr>
                <a:schemeClr val="dk1"/>
              </a:buClr>
              <a:buSzPct val="25000"/>
              <a:buFont typeface="Calibri"/>
              <a:buNone/>
            </a:pPr>
            <a:r>
              <a:rPr lang="en" sz="3000" b="1">
                <a:solidFill>
                  <a:srgbClr val="FEFFFF"/>
                </a:solidFill>
                <a:latin typeface="Calibri"/>
                <a:ea typeface="Calibri"/>
                <a:cs typeface="Calibri"/>
                <a:sym typeface="Calibri"/>
              </a:rPr>
              <a:t>Chief Talent Officer </a:t>
            </a:r>
            <a:r>
              <a:rPr lang="en" sz="3000" b="1">
                <a:solidFill>
                  <a:srgbClr val="00B6AA"/>
                </a:solidFill>
                <a:latin typeface="Calibri"/>
                <a:ea typeface="Calibri"/>
                <a:cs typeface="Calibri"/>
                <a:sym typeface="Calibri"/>
              </a:rPr>
              <a:t> </a:t>
            </a:r>
          </a:p>
        </p:txBody>
      </p:sp>
      <p:pic>
        <p:nvPicPr>
          <p:cNvPr id="168" name="Shape 168"/>
          <p:cNvPicPr preferRelativeResize="0"/>
          <p:nvPr/>
        </p:nvPicPr>
        <p:blipFill>
          <a:blip r:embed="rId3">
            <a:alphaModFix/>
          </a:blip>
          <a:stretch>
            <a:fillRect/>
          </a:stretch>
        </p:blipFill>
        <p:spPr>
          <a:xfrm>
            <a:off x="2082942" y="154125"/>
            <a:ext cx="4978119" cy="238950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199700" y="110700"/>
            <a:ext cx="1948500" cy="48812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&lt;script type="text/javascript"&gt;</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&lt;![CDATA[</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colour="random"; // in addition to "random" can be set to any valid colour eg "#f0f" or "red"</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sparkles=50;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x=ox=400;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y=oy=300;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swide=800;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shigh=600;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sleft=sdown=0;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tiny=new Array();</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star=new Array();</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starv=new Array();</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starx=new Array();</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stary=new Array();</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tinyx=new Array();</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tinyy=new Array();</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var tinyv=new Array();</a:t>
            </a:r>
          </a:p>
          <a:p>
            <a:pPr marL="0" marR="0" lvl="0" indent="0" algn="l" rtl="0">
              <a:lnSpc>
                <a:spcPct val="100000"/>
              </a:lnSpc>
              <a:spcBef>
                <a:spcPts val="0"/>
              </a:spcBef>
              <a:spcAft>
                <a:spcPts val="0"/>
              </a:spcAft>
              <a:buClr>
                <a:schemeClr val="dk1"/>
              </a:buClr>
              <a:buSzPct val="25000"/>
              <a:buFont typeface="Arial"/>
              <a:buNone/>
            </a:pPr>
            <a:endParaRPr sz="600" b="0" i="0" u="none" strike="noStrike" cap="none">
              <a:solidFill>
                <a:schemeClr val="dk2"/>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window.onload=function() { if (document.getElementById)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var i, rats, rlef, rdow;</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for (var i=0; i&lt;sparkles; i++)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var rats=createDiv(3, 3);</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rats.style.visibility="hidden";</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rats.style.zIndex="999";</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document.body.appendChild(tiny[i]=rats);</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starv[i]=0;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tinyv[i]=0;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var rats=createDiv(5, 5);</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rats.style.backgroundColor="transparent";</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rats.style.visibility="hidden";</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rats.style.zIndex="999";</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var rlef=createDiv(1, 5);</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var rdow=createDiv(5, 1);</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rats.appendChild(rlef);</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rats.appendChild(rdow);</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rlef.style.top="2px";</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rlef.style.left="0px";</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rdow.style.top="0px";</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rdow.style.left="2px";</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document.body.appendChild(star[i]=rats);</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set_width();</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sparkle();</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a:t>
            </a:r>
          </a:p>
        </p:txBody>
      </p:sp>
      <p:sp>
        <p:nvSpPr>
          <p:cNvPr id="266" name="Shape 266"/>
          <p:cNvSpPr txBox="1">
            <a:spLocks noGrp="1"/>
          </p:cNvSpPr>
          <p:nvPr>
            <p:ph type="body" idx="1"/>
          </p:nvPr>
        </p:nvSpPr>
        <p:spPr>
          <a:xfrm>
            <a:off x="2028500" y="110700"/>
            <a:ext cx="2214600" cy="4948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function sparkle()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var c;</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if (Math.abs(x-ox)&gt;1 || Math.abs(y-oy)&gt;1)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ox=x;</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oy=y;</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for (c=0; c&lt;sparkles; c++) if (!starv[c])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star[c].style.left=(starx[c]=x)+"px";</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star[c].style.top=(stary[c]=y+1)+"px";</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star[c].style.clip="rect(0px, 5px, 5px, 0px)";</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star[c].childNodes[0].style.backgroundColor=star[c].childNodes[1].style.backgroundColor=(colour=="random")?newColour():colour;</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star[c].style.visibility="visible";</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starv[c]=50;</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break;</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for (c=0; c&lt;sparkles; c++)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if (starv[c]) update_star(c);</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if (tinyv[c]) update_tiny(c);</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setTimeout("sparkle()", 40);</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a:t>
            </a:r>
          </a:p>
          <a:p>
            <a:pPr marL="0" marR="0" lvl="0" indent="0" algn="l" rtl="0">
              <a:lnSpc>
                <a:spcPct val="100000"/>
              </a:lnSpc>
              <a:spcBef>
                <a:spcPts val="0"/>
              </a:spcBef>
              <a:spcAft>
                <a:spcPts val="0"/>
              </a:spcAft>
              <a:buClr>
                <a:schemeClr val="dk2"/>
              </a:buClr>
              <a:buSzPct val="25000"/>
              <a:buFont typeface="Arial"/>
              <a:buNone/>
            </a:pPr>
            <a:endParaRPr sz="600" b="0" i="0" u="none" strike="noStrike" cap="none">
              <a:solidFill>
                <a:schemeClr val="dk2"/>
              </a:solidFill>
              <a:latin typeface="Consolas"/>
              <a:ea typeface="Consolas"/>
              <a:cs typeface="Consolas"/>
              <a:sym typeface="Consolas"/>
            </a:endParaRP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function update_star(i)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if (--starv[i]==25) star[i].style.clip="rect(1px, 4px, 4px, 1px)";</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if (starv[i])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stary[i]+=1+Math.random()*3;</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starx[i]+=(i%5-2)/5;</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if (stary[i]&lt;shigh+sdown)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star[i].style.top=stary[i]+"px";</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star[i].style.left=starx[i]+"px";</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else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star[i].style.visibility="hidden";</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starv[i]=0;</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return;</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else {</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tinyv[i]=50;</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tiny[i].style.top=(tinyy[i]=stary[i])+"px";</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tiny[i].style.left=(tinyx[i]=starx[i])+"px";</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tiny[i].style.width="2px";</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tiny[i].style.height="2px";</a:t>
            </a:r>
          </a:p>
          <a:p>
            <a:pPr marL="0" marR="0" lvl="0" indent="0" algn="l" rtl="0">
              <a:lnSpc>
                <a:spcPct val="100000"/>
              </a:lnSpc>
              <a:spcBef>
                <a:spcPts val="0"/>
              </a:spcBef>
              <a:spcAft>
                <a:spcPts val="0"/>
              </a:spcAft>
              <a:buClr>
                <a:schemeClr val="dk2"/>
              </a:buClr>
              <a:buSzPct val="25000"/>
              <a:buFont typeface="Consolas"/>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2"/>
              </a:buClr>
              <a:buSzPct val="25000"/>
              <a:buFont typeface="Arial"/>
              <a:buNone/>
            </a:pPr>
            <a:endParaRPr sz="600" b="0" i="0" u="none" strike="noStrike" cap="none">
              <a:solidFill>
                <a:schemeClr val="dk2"/>
              </a:solidFill>
              <a:latin typeface="Consolas"/>
              <a:ea typeface="Consolas"/>
              <a:cs typeface="Consolas"/>
              <a:sym typeface="Consolas"/>
            </a:endParaRPr>
          </a:p>
        </p:txBody>
      </p:sp>
      <p:sp>
        <p:nvSpPr>
          <p:cNvPr id="267" name="Shape 267"/>
          <p:cNvSpPr txBox="1"/>
          <p:nvPr/>
        </p:nvSpPr>
        <p:spPr>
          <a:xfrm>
            <a:off x="4272300" y="110700"/>
            <a:ext cx="2482499" cy="4789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tiny[i].style.backgroundColor=star[i].childNodes[0].style.backgroundColor;</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star[i].style.visibility="hidden";</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tiny[i].style.visibility="visible"</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Font typeface="Arial"/>
              <a:buNone/>
            </a:pPr>
            <a:endParaRPr sz="600" b="0" i="0" u="none" strike="noStrike" cap="none">
              <a:solidFill>
                <a:schemeClr val="dk2"/>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function update_tiny(i)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(--tinyv[i]==25)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tiny[i].style.width="1px";</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tiny[i].style.height="1px";</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(tinyv[i])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tinyy[i]+=1+Math.random()*3;</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tinyx[i]+=(i%5-2)/5;</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(tinyy[i]&lt;shigh+sdown)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tiny[i].style.top=tinyy[i]+"px";</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tiny[i].style.left=tinyx[i]+"px";</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else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tiny[i].style.visibility="hidden";</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tinyv[i]=0;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return;</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else tiny[i].style.visibility="hidden";</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Font typeface="Arial"/>
              <a:buNone/>
            </a:pPr>
            <a:endParaRPr sz="600" b="0" i="0" u="none" strike="noStrike" cap="none">
              <a:solidFill>
                <a:schemeClr val="dk2"/>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document.onmousemove=mouse;</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function mouse(e)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(e)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y=e.pageY;</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x=e.pageX;</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else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set_scroll();</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y=event.y+sdown;</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x=event.x+sleft;</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Font typeface="Arial"/>
              <a:buNone/>
            </a:pPr>
            <a:endParaRPr sz="600" b="0" i="0" u="none" strike="noStrike" cap="none">
              <a:solidFill>
                <a:schemeClr val="dk2"/>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window.onscroll=set_scroll;</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function set_scroll()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(typeof(self.pageYOffset)=='number')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sdown=self.pageYOffset;</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sleft=self.pageXOffset;</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else if (document.body &amp;&amp; (document.body.scrollTop || document.body.scrollLeft))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p:txBody>
      </p:sp>
      <p:sp>
        <p:nvSpPr>
          <p:cNvPr id="268" name="Shape 268"/>
          <p:cNvSpPr txBox="1"/>
          <p:nvPr/>
        </p:nvSpPr>
        <p:spPr>
          <a:xfrm>
            <a:off x="6663400" y="76500"/>
            <a:ext cx="2482499" cy="4789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sdown=document.body.scrollTop;</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sleft=document.body.scrollLeft;</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else if (document.documentElement &amp;&amp; (document.documentElement.scrollTop || document.documentElement.scrollLeft))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sleft=document.documentElement.scrollLeft;</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sdown=document.documentElement.scrollTop;</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else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sdown=0;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sleft=0;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Font typeface="Arial"/>
              <a:buNone/>
            </a:pPr>
            <a:endParaRPr sz="600" b="0" i="0" u="none" strike="noStrike" cap="none">
              <a:solidFill>
                <a:schemeClr val="dk2"/>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window.onresize=set_width;</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function set_width()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var sw_min=999999;</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var sh_min=999999;</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(document.documentElement &amp;&amp; document.documentElement.clientWidth)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(document.documentElement.clientWidth&gt;0) sw_min=document.documentElement.clientWidth;</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(document.documentElement.clientHeight&gt;0) sh_min=document.documentElement.clientHeight;</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(typeof(self.innerWidth)=='number' &amp;&amp; self.innerWidth)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(self.innerWidth&gt;0 &amp;&amp; self.innerWidth&lt;sw_min) sw_min=self.innerWidth;</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(self.innerHeight&gt;0 &amp;&amp; self.innerHeight&lt;sh_min) sh_min=self.innerHeight;</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(document.body.clientWidth)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(document.body.clientWidth&gt;0 &amp;&amp; document.body.clientWidth&lt;sw_min) sw_min=document.body.clientWidth;</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(document.body.clientHeight&gt;0 &amp;&amp; document.body.clientHeight&lt;sh_min) sh_min=document.body.clientHeight;</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if (sw_min==999999 || sh_min==999999)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sw_min=800;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sh_min=600;</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swide=sw_min;</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  shigh=sh_min;</a:t>
            </a:r>
          </a:p>
          <a:p>
            <a:pPr marL="0" marR="0" lvl="0" indent="0" algn="l" rtl="0">
              <a:lnSpc>
                <a:spcPct val="100000"/>
              </a:lnSpc>
              <a:spcBef>
                <a:spcPts val="0"/>
              </a:spcBef>
              <a:spcAft>
                <a:spcPts val="0"/>
              </a:spcAft>
              <a:buClr>
                <a:schemeClr val="dk1"/>
              </a:buClr>
              <a:buSzPct val="25000"/>
              <a:buFont typeface="Arial"/>
              <a:buNone/>
            </a:pPr>
            <a:r>
              <a:rPr lang="en" sz="600" b="0" i="0" u="none" strike="noStrike" cap="none">
                <a:solidFill>
                  <a:schemeClr val="dk2"/>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Shape 273"/>
          <p:cNvPicPr preferRelativeResize="0"/>
          <p:nvPr/>
        </p:nvPicPr>
        <p:blipFill rotWithShape="1">
          <a:blip r:embed="rId3">
            <a:alphaModFix/>
          </a:blip>
          <a:srcRect/>
          <a:stretch/>
        </p:blipFill>
        <p:spPr>
          <a:xfrm>
            <a:off x="685800" y="152400"/>
            <a:ext cx="7778414" cy="4838701"/>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Shape 278"/>
          <p:cNvPicPr preferRelativeResize="0"/>
          <p:nvPr/>
        </p:nvPicPr>
        <p:blipFill rotWithShape="1">
          <a:blip r:embed="rId3">
            <a:alphaModFix/>
          </a:blip>
          <a:srcRect/>
          <a:stretch/>
        </p:blipFill>
        <p:spPr>
          <a:xfrm>
            <a:off x="1465787" y="253500"/>
            <a:ext cx="6212423" cy="4642374"/>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289050" y="1937100"/>
            <a:ext cx="8520599" cy="5726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Single Page Applications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Shape 288"/>
          <p:cNvPicPr preferRelativeResize="0"/>
          <p:nvPr/>
        </p:nvPicPr>
        <p:blipFill rotWithShape="1">
          <a:blip r:embed="rId3">
            <a:alphaModFix/>
          </a:blip>
          <a:srcRect/>
          <a:stretch/>
        </p:blipFill>
        <p:spPr>
          <a:xfrm>
            <a:off x="2950324" y="127523"/>
            <a:ext cx="2850305" cy="714374"/>
          </a:xfrm>
          <a:prstGeom prst="rect">
            <a:avLst/>
          </a:prstGeom>
          <a:noFill/>
          <a:ln>
            <a:noFill/>
          </a:ln>
        </p:spPr>
      </p:pic>
      <p:pic>
        <p:nvPicPr>
          <p:cNvPr id="289" name="Shape 289"/>
          <p:cNvPicPr preferRelativeResize="0"/>
          <p:nvPr/>
        </p:nvPicPr>
        <p:blipFill rotWithShape="1">
          <a:blip r:embed="rId4">
            <a:alphaModFix/>
          </a:blip>
          <a:srcRect/>
          <a:stretch/>
        </p:blipFill>
        <p:spPr>
          <a:xfrm>
            <a:off x="906200" y="841900"/>
            <a:ext cx="7097162" cy="3820974"/>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490250" y="450150"/>
            <a:ext cx="6367800" cy="4090800"/>
          </a:xfrm>
          <a:prstGeom prst="rect">
            <a:avLst/>
          </a:prstGeom>
          <a:noFill/>
          <a:ln>
            <a:noFill/>
          </a:ln>
        </p:spPr>
        <p:txBody>
          <a:bodyPr lIns="91425" tIns="91425" rIns="91425" bIns="91425" anchor="ctr" anchorCtr="0">
            <a:noAutofit/>
          </a:bodyPr>
          <a:lstStyle/>
          <a:p>
            <a:pPr marL="0" marR="0" lvl="0" indent="0" algn="l" rtl="0">
              <a:lnSpc>
                <a:spcPct val="150000"/>
              </a:lnSpc>
              <a:spcBef>
                <a:spcPts val="0"/>
              </a:spcBef>
              <a:spcAft>
                <a:spcPts val="0"/>
              </a:spcAft>
              <a:buClr>
                <a:schemeClr val="dk1"/>
              </a:buClr>
              <a:buSzPct val="25000"/>
              <a:buFont typeface="Arial"/>
              <a:buNone/>
            </a:pPr>
            <a:r>
              <a:rPr lang="en" sz="1400" b="0" i="0" u="none" strike="noStrike" cap="none" dirty="0">
                <a:solidFill>
                  <a:srgbClr val="3A3A3A"/>
                </a:solidFill>
                <a:highlight>
                  <a:srgbClr val="FFFFFF"/>
                </a:highlight>
                <a:latin typeface="Calibri"/>
                <a:ea typeface="Calibri"/>
                <a:cs typeface="Calibri"/>
                <a:sym typeface="Calibri"/>
              </a:rPr>
              <a:t>Backbone Overview:</a:t>
            </a:r>
          </a:p>
          <a:p>
            <a:pPr marL="457200" marR="0" lvl="0" indent="-317500" algn="l" rtl="0">
              <a:lnSpc>
                <a:spcPct val="150000"/>
              </a:lnSpc>
              <a:spcBef>
                <a:spcPts val="2400"/>
              </a:spcBef>
              <a:spcAft>
                <a:spcPts val="0"/>
              </a:spcAft>
              <a:buClr>
                <a:srgbClr val="3A3A3A"/>
              </a:buClr>
              <a:buSzPct val="100000"/>
              <a:buFont typeface="Calibri"/>
              <a:buChar char="●"/>
            </a:pPr>
            <a:r>
              <a:rPr lang="en" sz="1400" b="0" i="0" u="none" strike="noStrike" cap="none" dirty="0">
                <a:solidFill>
                  <a:srgbClr val="3A3A3A"/>
                </a:solidFill>
                <a:latin typeface="Calibri"/>
                <a:ea typeface="Calibri"/>
                <a:cs typeface="Calibri"/>
                <a:sym typeface="Calibri"/>
              </a:rPr>
              <a:t>MVP, Routing - everything you need to build a SPA</a:t>
            </a:r>
          </a:p>
          <a:p>
            <a:pPr marL="457200" marR="0" lvl="0" indent="-317500" algn="l" rtl="0">
              <a:lnSpc>
                <a:spcPct val="150000"/>
              </a:lnSpc>
              <a:spcBef>
                <a:spcPts val="2400"/>
              </a:spcBef>
              <a:spcAft>
                <a:spcPts val="0"/>
              </a:spcAft>
              <a:buClr>
                <a:srgbClr val="3A3A3A"/>
              </a:buClr>
              <a:buSzPct val="100000"/>
              <a:buFont typeface="Calibri"/>
              <a:buChar char="●"/>
            </a:pPr>
            <a:r>
              <a:rPr lang="en" sz="1400" b="0" i="0" u="none" strike="noStrike" cap="none" dirty="0">
                <a:solidFill>
                  <a:srgbClr val="3A3A3A"/>
                </a:solidFill>
                <a:latin typeface="Calibri"/>
                <a:ea typeface="Calibri"/>
                <a:cs typeface="Calibri"/>
                <a:sym typeface="Calibri"/>
              </a:rPr>
              <a:t>Requires underscorejs, can be paired with jQuery</a:t>
            </a:r>
          </a:p>
          <a:p>
            <a:pPr marL="457200" marR="0" lvl="0" indent="-317500" algn="l" rtl="0">
              <a:lnSpc>
                <a:spcPct val="150000"/>
              </a:lnSpc>
              <a:spcBef>
                <a:spcPts val="2400"/>
              </a:spcBef>
              <a:spcAft>
                <a:spcPts val="0"/>
              </a:spcAft>
              <a:buClr>
                <a:srgbClr val="3A3A3A"/>
              </a:buClr>
              <a:buSzPct val="100000"/>
              <a:buFont typeface="Calibri"/>
              <a:buChar char="●"/>
            </a:pPr>
            <a:r>
              <a:rPr lang="en" sz="1400" b="0" i="0" u="none" strike="noStrike" cap="none" dirty="0">
                <a:solidFill>
                  <a:srgbClr val="3A3A3A"/>
                </a:solidFill>
                <a:latin typeface="Calibri"/>
                <a:ea typeface="Calibri"/>
                <a:cs typeface="Calibri"/>
                <a:sym typeface="Calibri"/>
              </a:rPr>
              <a:t>Simple structure for their small web applications</a:t>
            </a:r>
          </a:p>
          <a:p>
            <a:pPr marL="457200" marR="0" lvl="0" indent="-317500" algn="l" rtl="0">
              <a:lnSpc>
                <a:spcPct val="150000"/>
              </a:lnSpc>
              <a:spcBef>
                <a:spcPts val="2400"/>
              </a:spcBef>
              <a:spcAft>
                <a:spcPts val="0"/>
              </a:spcAft>
              <a:buClr>
                <a:srgbClr val="3A3A3A"/>
              </a:buClr>
              <a:buSzPct val="100000"/>
              <a:buFont typeface="Calibri"/>
              <a:buChar char="●"/>
            </a:pPr>
            <a:r>
              <a:rPr lang="en" sz="1400" b="0" i="0" u="none" strike="noStrike" cap="none" dirty="0">
                <a:solidFill>
                  <a:srgbClr val="3A3A3A"/>
                </a:solidFill>
                <a:highlight>
                  <a:srgbClr val="FFFFFF"/>
                </a:highlight>
                <a:latin typeface="Calibri"/>
                <a:ea typeface="Calibri"/>
                <a:cs typeface="Calibri"/>
                <a:sym typeface="Calibri"/>
              </a:rPr>
              <a:t>Developed by Jeremy Ashkenas author of CoffeeScript and Underscore</a:t>
            </a:r>
          </a:p>
          <a:p>
            <a:pPr marL="0" marR="0" lvl="0" indent="0" algn="l" rtl="0">
              <a:lnSpc>
                <a:spcPct val="150000"/>
              </a:lnSpc>
              <a:spcBef>
                <a:spcPts val="2400"/>
              </a:spcBef>
              <a:spcAft>
                <a:spcPts val="0"/>
              </a:spcAft>
              <a:buClr>
                <a:schemeClr val="dk1"/>
              </a:buClr>
              <a:buSzPct val="25000"/>
              <a:buFont typeface="Arial"/>
              <a:buNone/>
            </a:pPr>
            <a:r>
              <a:rPr lang="en" sz="1400" b="0" i="0" u="none" strike="noStrike" cap="none" dirty="0">
                <a:solidFill>
                  <a:srgbClr val="3A3A3A"/>
                </a:solidFill>
                <a:highlight>
                  <a:srgbClr val="FFFFFF"/>
                </a:highlight>
                <a:latin typeface="Calibri"/>
                <a:ea typeface="Calibri"/>
                <a:cs typeface="Calibri"/>
                <a:sym typeface="Calibri"/>
              </a:rPr>
              <a:t>Backbone Downfalls:</a:t>
            </a:r>
          </a:p>
          <a:p>
            <a:pPr marL="457200" marR="0" lvl="0" indent="-317500" algn="l" rtl="0">
              <a:lnSpc>
                <a:spcPct val="150000"/>
              </a:lnSpc>
              <a:spcBef>
                <a:spcPts val="2400"/>
              </a:spcBef>
              <a:spcAft>
                <a:spcPts val="0"/>
              </a:spcAft>
              <a:buClr>
                <a:srgbClr val="3A3A3A"/>
              </a:buClr>
              <a:buSzPct val="100000"/>
              <a:buFont typeface="Calibri"/>
              <a:buChar char="●"/>
            </a:pPr>
            <a:r>
              <a:rPr lang="en" sz="1400" b="0" i="0" u="none" strike="noStrike" cap="none" dirty="0">
                <a:solidFill>
                  <a:srgbClr val="3A3A3A"/>
                </a:solidFill>
                <a:highlight>
                  <a:srgbClr val="FFFFFF"/>
                </a:highlight>
                <a:latin typeface="Calibri"/>
                <a:ea typeface="Calibri"/>
                <a:cs typeface="Calibri"/>
                <a:sym typeface="Calibri"/>
              </a:rPr>
              <a:t>Manual work</a:t>
            </a:r>
          </a:p>
        </p:txBody>
      </p:sp>
      <p:pic>
        <p:nvPicPr>
          <p:cNvPr id="295" name="Shape 295"/>
          <p:cNvPicPr preferRelativeResize="0"/>
          <p:nvPr/>
        </p:nvPicPr>
        <p:blipFill rotWithShape="1">
          <a:blip r:embed="rId3">
            <a:alphaModFix/>
          </a:blip>
          <a:srcRect/>
          <a:stretch/>
        </p:blipFill>
        <p:spPr>
          <a:xfrm>
            <a:off x="2950324" y="127523"/>
            <a:ext cx="2850305" cy="714374"/>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rotWithShape="1">
          <a:blip r:embed="rId3">
            <a:alphaModFix/>
          </a:blip>
          <a:srcRect/>
          <a:stretch/>
        </p:blipFill>
        <p:spPr>
          <a:xfrm>
            <a:off x="1285700" y="1129800"/>
            <a:ext cx="7005120" cy="3820974"/>
          </a:xfrm>
          <a:prstGeom prst="rect">
            <a:avLst/>
          </a:prstGeom>
          <a:noFill/>
          <a:ln>
            <a:noFill/>
          </a:ln>
        </p:spPr>
      </p:pic>
      <p:pic>
        <p:nvPicPr>
          <p:cNvPr id="301" name="Shape 301"/>
          <p:cNvPicPr preferRelativeResize="0"/>
          <p:nvPr/>
        </p:nvPicPr>
        <p:blipFill rotWithShape="1">
          <a:blip r:embed="rId4">
            <a:alphaModFix/>
          </a:blip>
          <a:srcRect/>
          <a:stretch/>
        </p:blipFill>
        <p:spPr>
          <a:xfrm>
            <a:off x="3417348" y="254325"/>
            <a:ext cx="2309300" cy="651174"/>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505925" y="849400"/>
            <a:ext cx="8394600" cy="41820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 sz="1400" b="0" i="0" u="none" strike="noStrike" cap="none" dirty="0">
                <a:solidFill>
                  <a:srgbClr val="3A3A3A"/>
                </a:solidFill>
                <a:highlight>
                  <a:srgbClr val="FFFFFF"/>
                </a:highlight>
                <a:latin typeface="Calibri"/>
                <a:ea typeface="Calibri"/>
                <a:cs typeface="Calibri"/>
                <a:sym typeface="Calibri"/>
              </a:rPr>
              <a:t>Angular Overview</a:t>
            </a:r>
          </a:p>
          <a:p>
            <a:pPr marL="457200" marR="0" lvl="0" indent="-317500" algn="l" rtl="0">
              <a:lnSpc>
                <a:spcPct val="100000"/>
              </a:lnSpc>
              <a:spcBef>
                <a:spcPts val="2400"/>
              </a:spcBef>
              <a:spcAft>
                <a:spcPts val="0"/>
              </a:spcAft>
              <a:buClr>
                <a:schemeClr val="dk1"/>
              </a:buClr>
              <a:buSzPct val="100000"/>
              <a:buFont typeface="Calibri"/>
              <a:buChar char="●"/>
            </a:pPr>
            <a:r>
              <a:rPr lang="en" sz="1400" b="0" i="0" u="none" strike="noStrike" cap="none" dirty="0">
                <a:solidFill>
                  <a:srgbClr val="3A3A3A"/>
                </a:solidFill>
                <a:highlight>
                  <a:srgbClr val="FFFFFF"/>
                </a:highlight>
                <a:latin typeface="Calibri"/>
                <a:ea typeface="Calibri"/>
                <a:cs typeface="Calibri"/>
                <a:sym typeface="Calibri"/>
              </a:rPr>
              <a:t>enterprise framework that many developers are using to build and maintain complex web applications. </a:t>
            </a:r>
          </a:p>
          <a:p>
            <a:pPr marL="457200" marR="0" lvl="0" indent="-317500" algn="l" rtl="0">
              <a:lnSpc>
                <a:spcPct val="100000"/>
              </a:lnSpc>
              <a:spcBef>
                <a:spcPts val="2400"/>
              </a:spcBef>
              <a:spcAft>
                <a:spcPts val="0"/>
              </a:spcAft>
              <a:buClr>
                <a:schemeClr val="dk1"/>
              </a:buClr>
              <a:buSzPct val="100000"/>
              <a:buFont typeface="Calibri"/>
              <a:buChar char="●"/>
            </a:pPr>
            <a:r>
              <a:rPr lang="en" sz="1400" b="0" i="0" u="none" strike="noStrike" cap="none" dirty="0">
                <a:solidFill>
                  <a:srgbClr val="3A3A3A"/>
                </a:solidFill>
                <a:highlight>
                  <a:srgbClr val="FFFFFF"/>
                </a:highlight>
                <a:latin typeface="Calibri"/>
                <a:ea typeface="Calibri"/>
                <a:cs typeface="Calibri"/>
                <a:sym typeface="Calibri"/>
              </a:rPr>
              <a:t>two-way data binding between models and views.</a:t>
            </a:r>
          </a:p>
          <a:p>
            <a:pPr marL="457200" marR="0" lvl="0" indent="-317500" algn="l" rtl="0">
              <a:lnSpc>
                <a:spcPct val="100000"/>
              </a:lnSpc>
              <a:spcBef>
                <a:spcPts val="2400"/>
              </a:spcBef>
              <a:spcAft>
                <a:spcPts val="0"/>
              </a:spcAft>
              <a:buClr>
                <a:schemeClr val="dk1"/>
              </a:buClr>
              <a:buSzPct val="100000"/>
              <a:buFont typeface="Calibri"/>
              <a:buChar char="●"/>
            </a:pPr>
            <a:r>
              <a:rPr lang="en" sz="1400" b="0" i="0" u="none" strike="noStrike" cap="none" dirty="0">
                <a:solidFill>
                  <a:srgbClr val="3A3A3A"/>
                </a:solidFill>
                <a:highlight>
                  <a:srgbClr val="FFFFFF"/>
                </a:highlight>
                <a:latin typeface="Calibri"/>
                <a:ea typeface="Calibri"/>
                <a:cs typeface="Calibri"/>
                <a:sym typeface="Calibri"/>
              </a:rPr>
              <a:t>Enables you to build reusable View Components. </a:t>
            </a:r>
          </a:p>
          <a:p>
            <a:pPr marL="457200" marR="0" lvl="0" indent="-317500" algn="l" rtl="0">
              <a:lnSpc>
                <a:spcPct val="100000"/>
              </a:lnSpc>
              <a:spcBef>
                <a:spcPts val="2400"/>
              </a:spcBef>
              <a:spcAft>
                <a:spcPts val="0"/>
              </a:spcAft>
              <a:buClr>
                <a:schemeClr val="dk1"/>
              </a:buClr>
              <a:buSzPct val="100000"/>
              <a:buFont typeface="Calibri"/>
              <a:buChar char="●"/>
            </a:pPr>
            <a:r>
              <a:rPr lang="en" sz="1400" b="0" i="0" u="none" strike="noStrike" cap="none" dirty="0">
                <a:solidFill>
                  <a:srgbClr val="3A3A3A"/>
                </a:solidFill>
                <a:highlight>
                  <a:srgbClr val="FFFFFF"/>
                </a:highlight>
                <a:latin typeface="Calibri"/>
                <a:ea typeface="Calibri"/>
                <a:cs typeface="Calibri"/>
                <a:sym typeface="Calibri"/>
              </a:rPr>
              <a:t>Provides a services framework to allow easily backend-frontend server communication.</a:t>
            </a:r>
          </a:p>
          <a:p>
            <a:pPr marL="0" marR="0" lvl="0" indent="0" algn="l" rtl="0">
              <a:lnSpc>
                <a:spcPct val="100000"/>
              </a:lnSpc>
              <a:spcBef>
                <a:spcPts val="2400"/>
              </a:spcBef>
              <a:spcAft>
                <a:spcPts val="0"/>
              </a:spcAft>
              <a:buClr>
                <a:schemeClr val="dk1"/>
              </a:buClr>
              <a:buSzPct val="25000"/>
              <a:buFont typeface="Arial"/>
              <a:buNone/>
            </a:pPr>
            <a:r>
              <a:rPr lang="en" sz="1400" b="0" i="0" u="none" strike="noStrike" cap="none" dirty="0">
                <a:solidFill>
                  <a:srgbClr val="3A3A3A"/>
                </a:solidFill>
                <a:highlight>
                  <a:srgbClr val="FFFFFF"/>
                </a:highlight>
                <a:latin typeface="Calibri"/>
                <a:ea typeface="Calibri"/>
                <a:cs typeface="Calibri"/>
                <a:sym typeface="Calibri"/>
              </a:rPr>
              <a:t>Angular Downfalls</a:t>
            </a:r>
          </a:p>
          <a:p>
            <a:pPr marL="457200" marR="0" lvl="0" indent="-317500" algn="l" rtl="0">
              <a:lnSpc>
                <a:spcPct val="100000"/>
              </a:lnSpc>
              <a:spcBef>
                <a:spcPts val="2400"/>
              </a:spcBef>
              <a:spcAft>
                <a:spcPts val="0"/>
              </a:spcAft>
              <a:buClr>
                <a:srgbClr val="3A3A3A"/>
              </a:buClr>
              <a:buSzPct val="100000"/>
              <a:buFont typeface="Calibri"/>
              <a:buChar char="●"/>
            </a:pPr>
            <a:r>
              <a:rPr lang="en" sz="1400" b="0" i="0" u="none" strike="noStrike" cap="none" dirty="0">
                <a:solidFill>
                  <a:srgbClr val="3A3A3A"/>
                </a:solidFill>
                <a:highlight>
                  <a:srgbClr val="FFFFFF"/>
                </a:highlight>
                <a:latin typeface="Calibri"/>
                <a:ea typeface="Calibri"/>
                <a:cs typeface="Calibri"/>
                <a:sym typeface="Calibri"/>
              </a:rPr>
              <a:t>Documentation</a:t>
            </a:r>
          </a:p>
          <a:p>
            <a:pPr marL="457200" marR="0" lvl="0" indent="-317500" algn="l" rtl="0">
              <a:lnSpc>
                <a:spcPct val="100000"/>
              </a:lnSpc>
              <a:spcBef>
                <a:spcPts val="2400"/>
              </a:spcBef>
              <a:spcAft>
                <a:spcPts val="0"/>
              </a:spcAft>
              <a:buClr>
                <a:srgbClr val="3A3A3A"/>
              </a:buClr>
              <a:buSzPct val="100000"/>
              <a:buFont typeface="Calibri"/>
              <a:buChar char="●"/>
            </a:pPr>
            <a:r>
              <a:rPr lang="en" sz="1400" b="0" i="0" u="none" strike="noStrike" cap="none" dirty="0">
                <a:solidFill>
                  <a:srgbClr val="3A3A3A"/>
                </a:solidFill>
                <a:highlight>
                  <a:srgbClr val="FFFFFF"/>
                </a:highlight>
                <a:latin typeface="Calibri"/>
                <a:ea typeface="Calibri"/>
                <a:cs typeface="Calibri"/>
                <a:sym typeface="Calibri"/>
              </a:rPr>
              <a:t>Performance</a:t>
            </a:r>
          </a:p>
        </p:txBody>
      </p:sp>
      <p:pic>
        <p:nvPicPr>
          <p:cNvPr id="307" name="Shape 307"/>
          <p:cNvPicPr preferRelativeResize="0"/>
          <p:nvPr/>
        </p:nvPicPr>
        <p:blipFill rotWithShape="1">
          <a:blip r:embed="rId3">
            <a:alphaModFix/>
          </a:blip>
          <a:srcRect/>
          <a:stretch/>
        </p:blipFill>
        <p:spPr>
          <a:xfrm>
            <a:off x="3417348" y="198100"/>
            <a:ext cx="2309400" cy="6513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rotWithShape="1">
          <a:blip r:embed="rId3">
            <a:alphaModFix/>
          </a:blip>
          <a:srcRect/>
          <a:stretch/>
        </p:blipFill>
        <p:spPr>
          <a:xfrm>
            <a:off x="1007250" y="1027850"/>
            <a:ext cx="7118526" cy="3820974"/>
          </a:xfrm>
          <a:prstGeom prst="rect">
            <a:avLst/>
          </a:prstGeom>
          <a:noFill/>
          <a:ln>
            <a:noFill/>
          </a:ln>
        </p:spPr>
      </p:pic>
      <p:pic>
        <p:nvPicPr>
          <p:cNvPr id="313" name="Shape 313"/>
          <p:cNvPicPr preferRelativeResize="0"/>
          <p:nvPr/>
        </p:nvPicPr>
        <p:blipFill rotWithShape="1">
          <a:blip r:embed="rId4">
            <a:alphaModFix/>
          </a:blip>
          <a:srcRect/>
          <a:stretch/>
        </p:blipFill>
        <p:spPr>
          <a:xfrm>
            <a:off x="3363137" y="176050"/>
            <a:ext cx="2417724" cy="669698"/>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2194850" y="538475"/>
            <a:ext cx="4962525" cy="3743324"/>
          </a:xfrm>
          <a:prstGeom prst="rect">
            <a:avLst/>
          </a:prstGeom>
          <a:noFill/>
          <a:ln>
            <a:noFill/>
          </a:ln>
        </p:spPr>
      </p:pic>
      <p:sp>
        <p:nvSpPr>
          <p:cNvPr id="319" name="Shape 319"/>
          <p:cNvSpPr/>
          <p:nvPr/>
        </p:nvSpPr>
        <p:spPr>
          <a:xfrm>
            <a:off x="1206700" y="2668000"/>
            <a:ext cx="871800" cy="199199"/>
          </a:xfrm>
          <a:prstGeom prst="rightArrow">
            <a:avLst>
              <a:gd name="adj1" fmla="val 50000"/>
              <a:gd name="adj2" fmla="val 50000"/>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idx="4294967295"/>
          </p:nvPr>
        </p:nvSpPr>
        <p:spPr>
          <a:xfrm>
            <a:off x="209550" y="176906"/>
            <a:ext cx="8727000" cy="914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1" i="0" u="none" strike="noStrike" cap="none">
                <a:solidFill>
                  <a:srgbClr val="00B6AA"/>
                </a:solidFill>
                <a:latin typeface="Calibri"/>
                <a:ea typeface="Calibri"/>
                <a:cs typeface="Calibri"/>
                <a:sym typeface="Calibri"/>
              </a:rPr>
              <a:t>Our networks are led by 400+ volunteer leaders who help propel women in tech</a:t>
            </a:r>
          </a:p>
        </p:txBody>
      </p:sp>
      <p:pic>
        <p:nvPicPr>
          <p:cNvPr id="174" name="Shape 174"/>
          <p:cNvPicPr preferRelativeResize="0"/>
          <p:nvPr/>
        </p:nvPicPr>
        <p:blipFill rotWithShape="1">
          <a:blip r:embed="rId3">
            <a:alphaModFix/>
          </a:blip>
          <a:srcRect/>
          <a:stretch/>
        </p:blipFill>
        <p:spPr>
          <a:xfrm>
            <a:off x="2125951" y="3246966"/>
            <a:ext cx="1408499" cy="1408499"/>
          </a:xfrm>
          <a:prstGeom prst="rect">
            <a:avLst/>
          </a:prstGeom>
          <a:noFill/>
          <a:ln>
            <a:noFill/>
          </a:ln>
        </p:spPr>
      </p:pic>
      <p:pic>
        <p:nvPicPr>
          <p:cNvPr id="175" name="Shape 175"/>
          <p:cNvPicPr preferRelativeResize="0"/>
          <p:nvPr/>
        </p:nvPicPr>
        <p:blipFill rotWithShape="1">
          <a:blip r:embed="rId4">
            <a:alphaModFix/>
          </a:blip>
          <a:srcRect l="19526" r="9232"/>
          <a:stretch/>
        </p:blipFill>
        <p:spPr>
          <a:xfrm>
            <a:off x="486883" y="3395548"/>
            <a:ext cx="1545900" cy="1204200"/>
          </a:xfrm>
          <a:prstGeom prst="rect">
            <a:avLst/>
          </a:prstGeom>
          <a:noFill/>
          <a:ln>
            <a:noFill/>
          </a:ln>
        </p:spPr>
      </p:pic>
      <p:pic>
        <p:nvPicPr>
          <p:cNvPr id="176" name="Shape 176"/>
          <p:cNvPicPr preferRelativeResize="0"/>
          <p:nvPr/>
        </p:nvPicPr>
        <p:blipFill rotWithShape="1">
          <a:blip r:embed="rId5">
            <a:alphaModFix/>
          </a:blip>
          <a:srcRect/>
          <a:stretch/>
        </p:blipFill>
        <p:spPr>
          <a:xfrm>
            <a:off x="1507359" y="1782263"/>
            <a:ext cx="1237200" cy="1237200"/>
          </a:xfrm>
          <a:prstGeom prst="rect">
            <a:avLst/>
          </a:prstGeom>
          <a:noFill/>
          <a:ln>
            <a:noFill/>
          </a:ln>
        </p:spPr>
      </p:pic>
      <p:pic>
        <p:nvPicPr>
          <p:cNvPr id="177" name="Shape 177"/>
          <p:cNvPicPr preferRelativeResize="0"/>
          <p:nvPr/>
        </p:nvPicPr>
        <p:blipFill rotWithShape="1">
          <a:blip r:embed="rId6">
            <a:alphaModFix/>
          </a:blip>
          <a:srcRect l="26098" t="9173" r="4821" b="22822"/>
          <a:stretch/>
        </p:blipFill>
        <p:spPr>
          <a:xfrm>
            <a:off x="3771846" y="3246965"/>
            <a:ext cx="1423500" cy="1401300"/>
          </a:xfrm>
          <a:prstGeom prst="rect">
            <a:avLst/>
          </a:prstGeom>
          <a:noFill/>
          <a:ln>
            <a:noFill/>
          </a:ln>
        </p:spPr>
      </p:pic>
      <p:pic>
        <p:nvPicPr>
          <p:cNvPr id="178" name="Shape 178"/>
          <p:cNvPicPr preferRelativeResize="0"/>
          <p:nvPr/>
        </p:nvPicPr>
        <p:blipFill rotWithShape="1">
          <a:blip r:embed="rId7">
            <a:alphaModFix/>
          </a:blip>
          <a:srcRect/>
          <a:stretch/>
        </p:blipFill>
        <p:spPr>
          <a:xfrm>
            <a:off x="5539564" y="3278780"/>
            <a:ext cx="1437900" cy="1437900"/>
          </a:xfrm>
          <a:prstGeom prst="rect">
            <a:avLst/>
          </a:prstGeom>
          <a:noFill/>
          <a:ln>
            <a:noFill/>
          </a:ln>
        </p:spPr>
      </p:pic>
      <p:pic>
        <p:nvPicPr>
          <p:cNvPr id="179" name="Shape 179"/>
          <p:cNvPicPr preferRelativeResize="0"/>
          <p:nvPr/>
        </p:nvPicPr>
        <p:blipFill rotWithShape="1">
          <a:blip r:embed="rId8">
            <a:alphaModFix/>
          </a:blip>
          <a:srcRect/>
          <a:stretch/>
        </p:blipFill>
        <p:spPr>
          <a:xfrm>
            <a:off x="3042880" y="1891482"/>
            <a:ext cx="1427399" cy="1070400"/>
          </a:xfrm>
          <a:prstGeom prst="rect">
            <a:avLst/>
          </a:prstGeom>
          <a:noFill/>
          <a:ln>
            <a:noFill/>
          </a:ln>
        </p:spPr>
      </p:pic>
      <p:pic>
        <p:nvPicPr>
          <p:cNvPr id="180" name="Shape 180"/>
          <p:cNvPicPr preferRelativeResize="0"/>
          <p:nvPr/>
        </p:nvPicPr>
        <p:blipFill rotWithShape="1">
          <a:blip r:embed="rId9">
            <a:alphaModFix/>
          </a:blip>
          <a:srcRect t="8382"/>
          <a:stretch/>
        </p:blipFill>
        <p:spPr>
          <a:xfrm>
            <a:off x="4769585" y="1672319"/>
            <a:ext cx="1469100" cy="1347000"/>
          </a:xfrm>
          <a:prstGeom prst="rect">
            <a:avLst/>
          </a:prstGeom>
          <a:noFill/>
          <a:ln>
            <a:noFill/>
          </a:ln>
        </p:spPr>
      </p:pic>
      <p:pic>
        <p:nvPicPr>
          <p:cNvPr id="181" name="Shape 181"/>
          <p:cNvPicPr preferRelativeResize="0"/>
          <p:nvPr/>
        </p:nvPicPr>
        <p:blipFill rotWithShape="1">
          <a:blip r:embed="rId7">
            <a:alphaModFix/>
          </a:blip>
          <a:srcRect/>
          <a:stretch/>
        </p:blipFill>
        <p:spPr>
          <a:xfrm>
            <a:off x="5539564" y="3278780"/>
            <a:ext cx="1437900" cy="143790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Shape 324"/>
          <p:cNvPicPr preferRelativeResize="0"/>
          <p:nvPr/>
        </p:nvPicPr>
        <p:blipFill rotWithShape="1">
          <a:blip r:embed="rId3">
            <a:alphaModFix/>
          </a:blip>
          <a:srcRect/>
          <a:stretch/>
        </p:blipFill>
        <p:spPr>
          <a:xfrm>
            <a:off x="3363137" y="176050"/>
            <a:ext cx="2417724" cy="669698"/>
          </a:xfrm>
          <a:prstGeom prst="rect">
            <a:avLst/>
          </a:prstGeom>
          <a:noFill/>
          <a:ln>
            <a:noFill/>
          </a:ln>
        </p:spPr>
      </p:pic>
      <p:sp>
        <p:nvSpPr>
          <p:cNvPr id="325" name="Shape 325"/>
          <p:cNvSpPr txBox="1"/>
          <p:nvPr/>
        </p:nvSpPr>
        <p:spPr>
          <a:xfrm>
            <a:off x="410099" y="959539"/>
            <a:ext cx="8323800" cy="3170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rial"/>
              <a:buNone/>
            </a:pPr>
            <a:r>
              <a:rPr lang="en" sz="1800" b="0" i="0" u="none" strike="noStrike" cap="none" dirty="0">
                <a:solidFill>
                  <a:srgbClr val="434343"/>
                </a:solidFill>
                <a:latin typeface="Calibri"/>
                <a:ea typeface="Calibri"/>
                <a:cs typeface="Calibri"/>
                <a:sym typeface="Calibri"/>
              </a:rPr>
              <a:t>Overview</a:t>
            </a:r>
          </a:p>
          <a:p>
            <a:pPr marL="457200" marR="0" lvl="0" indent="-330200" algn="l" rtl="0">
              <a:lnSpc>
                <a:spcPct val="115000"/>
              </a:lnSpc>
              <a:spcBef>
                <a:spcPts val="1100"/>
              </a:spcBef>
              <a:spcAft>
                <a:spcPts val="0"/>
              </a:spcAft>
              <a:buClr>
                <a:srgbClr val="434343"/>
              </a:buClr>
              <a:buSzPct val="100000"/>
              <a:buFont typeface="Calibri"/>
              <a:buChar char="●"/>
            </a:pPr>
            <a:r>
              <a:rPr lang="en" sz="1800" b="0" i="0" u="none" strike="noStrike" cap="none" dirty="0">
                <a:solidFill>
                  <a:srgbClr val="434343"/>
                </a:solidFill>
                <a:latin typeface="Calibri"/>
                <a:ea typeface="Calibri"/>
                <a:cs typeface="Calibri"/>
                <a:sym typeface="Calibri"/>
              </a:rPr>
              <a:t>Simpler library but it also does far less</a:t>
            </a:r>
          </a:p>
          <a:p>
            <a:pPr marL="457200" marR="0" lvl="0" indent="-330200" algn="l" rtl="0">
              <a:lnSpc>
                <a:spcPct val="115000"/>
              </a:lnSpc>
              <a:spcBef>
                <a:spcPts val="1100"/>
              </a:spcBef>
              <a:spcAft>
                <a:spcPts val="0"/>
              </a:spcAft>
              <a:buClr>
                <a:srgbClr val="434343"/>
              </a:buClr>
              <a:buSzPct val="100000"/>
              <a:buFont typeface="Calibri"/>
              <a:buChar char="●"/>
            </a:pPr>
            <a:r>
              <a:rPr lang="en" sz="1800" b="0" i="0" u="none" strike="noStrike" cap="none" dirty="0">
                <a:solidFill>
                  <a:srgbClr val="434343"/>
                </a:solidFill>
                <a:latin typeface="Calibri"/>
                <a:ea typeface="Calibri"/>
                <a:cs typeface="Calibri"/>
                <a:sym typeface="Calibri"/>
              </a:rPr>
              <a:t>the V in any MV* implementation</a:t>
            </a:r>
          </a:p>
          <a:p>
            <a:pPr marL="457200" marR="0" lvl="0" indent="-330200" algn="l" rtl="0">
              <a:lnSpc>
                <a:spcPct val="115000"/>
              </a:lnSpc>
              <a:spcBef>
                <a:spcPts val="1100"/>
              </a:spcBef>
              <a:spcAft>
                <a:spcPts val="0"/>
              </a:spcAft>
              <a:buClr>
                <a:srgbClr val="434343"/>
              </a:buClr>
              <a:buSzPct val="100000"/>
              <a:buFont typeface="Calibri"/>
              <a:buChar char="●"/>
            </a:pPr>
            <a:r>
              <a:rPr lang="en" sz="1800" b="0" i="0" u="none" strike="noStrike" cap="none" dirty="0">
                <a:solidFill>
                  <a:srgbClr val="434343"/>
                </a:solidFill>
                <a:latin typeface="Calibri"/>
                <a:ea typeface="Calibri"/>
                <a:cs typeface="Calibri"/>
                <a:sym typeface="Calibri"/>
              </a:rPr>
              <a:t>Flux or Redux</a:t>
            </a:r>
          </a:p>
          <a:p>
            <a:pPr marL="457200" marR="0" lvl="0" indent="-330200" algn="l" rtl="0">
              <a:lnSpc>
                <a:spcPct val="115000"/>
              </a:lnSpc>
              <a:spcBef>
                <a:spcPts val="1100"/>
              </a:spcBef>
              <a:spcAft>
                <a:spcPts val="0"/>
              </a:spcAft>
              <a:buClr>
                <a:srgbClr val="434343"/>
              </a:buClr>
              <a:buSzPct val="100000"/>
              <a:buFont typeface="Calibri"/>
              <a:buChar char="●"/>
            </a:pPr>
            <a:r>
              <a:rPr lang="en" sz="1800" b="0" i="0" u="none" strike="noStrike" cap="none" dirty="0">
                <a:solidFill>
                  <a:srgbClr val="434343"/>
                </a:solidFill>
                <a:latin typeface="Calibri"/>
                <a:ea typeface="Calibri"/>
                <a:cs typeface="Calibri"/>
                <a:sym typeface="Calibri"/>
              </a:rPr>
              <a:t> large, high load applications are already running on React</a:t>
            </a:r>
          </a:p>
          <a:p>
            <a:pPr marL="914400" marR="0" lvl="1" indent="-330200" algn="l" rtl="0">
              <a:lnSpc>
                <a:spcPct val="115000"/>
              </a:lnSpc>
              <a:spcBef>
                <a:spcPts val="1100"/>
              </a:spcBef>
              <a:spcAft>
                <a:spcPts val="0"/>
              </a:spcAft>
              <a:buClr>
                <a:srgbClr val="434343"/>
              </a:buClr>
              <a:buSzPct val="100000"/>
              <a:buFont typeface="Calibri"/>
              <a:buChar char="○"/>
            </a:pPr>
            <a:r>
              <a:rPr lang="en" sz="1800" b="0" i="0" u="none" strike="noStrike" cap="none" dirty="0">
                <a:solidFill>
                  <a:srgbClr val="434343"/>
                </a:solidFill>
                <a:latin typeface="Calibri"/>
                <a:ea typeface="Calibri"/>
                <a:cs typeface="Calibri"/>
                <a:sym typeface="Calibri"/>
              </a:rPr>
              <a:t>Facebook</a:t>
            </a:r>
          </a:p>
          <a:p>
            <a:pPr marL="0" marR="0" lvl="0" indent="0" algn="l" rtl="0">
              <a:lnSpc>
                <a:spcPct val="115000"/>
              </a:lnSpc>
              <a:spcBef>
                <a:spcPts val="1100"/>
              </a:spcBef>
              <a:spcAft>
                <a:spcPts val="0"/>
              </a:spcAft>
              <a:buClr>
                <a:schemeClr val="dk1"/>
              </a:buClr>
              <a:buSzPct val="25000"/>
              <a:buFont typeface="Arial"/>
              <a:buNone/>
            </a:pPr>
            <a:r>
              <a:rPr lang="en" sz="1800" b="0" i="0" u="none" strike="noStrike" cap="none" dirty="0">
                <a:solidFill>
                  <a:srgbClr val="434343"/>
                </a:solidFill>
                <a:latin typeface="Calibri"/>
                <a:ea typeface="Calibri"/>
                <a:cs typeface="Calibri"/>
                <a:sym typeface="Calibri"/>
              </a:rPr>
              <a:t>Downfalls</a:t>
            </a:r>
          </a:p>
          <a:p>
            <a:pPr marL="457200" marR="0" lvl="0" indent="-330200" algn="l" rtl="0">
              <a:lnSpc>
                <a:spcPct val="100000"/>
              </a:lnSpc>
              <a:spcBef>
                <a:spcPts val="1100"/>
              </a:spcBef>
              <a:spcAft>
                <a:spcPts val="0"/>
              </a:spcAft>
              <a:buClr>
                <a:srgbClr val="434343"/>
              </a:buClr>
              <a:buSzPct val="100000"/>
              <a:buFont typeface="Calibri"/>
              <a:buChar char="●"/>
            </a:pPr>
            <a:r>
              <a:rPr lang="en" sz="1800" b="0" i="0" u="none" strike="noStrike" cap="none" dirty="0">
                <a:solidFill>
                  <a:srgbClr val="434343"/>
                </a:solidFill>
                <a:latin typeface="Calibri"/>
                <a:ea typeface="Calibri"/>
                <a:cs typeface="Calibri"/>
                <a:sym typeface="Calibri"/>
              </a:rPr>
              <a:t>React’s model mixes markup with JavaScript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200" b="0" i="0" u="none" strike="noStrike" cap="none" dirty="0">
                <a:solidFill>
                  <a:srgbClr val="00B6AA"/>
                </a:solidFill>
                <a:latin typeface="Montserrat" panose="020B0604020202020204" charset="0"/>
                <a:ea typeface="Calibri"/>
                <a:cs typeface="Calibri"/>
                <a:sym typeface="Calibri"/>
              </a:rPr>
              <a:t>Other Front End Stuff to Learn</a:t>
            </a:r>
          </a:p>
        </p:txBody>
      </p:sp>
      <p:sp>
        <p:nvSpPr>
          <p:cNvPr id="331" name="Shape 331"/>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400" b="0" i="0" u="none" strike="noStrike" cap="none" dirty="0">
                <a:solidFill>
                  <a:schemeClr val="dk2"/>
                </a:solidFill>
                <a:latin typeface="Calibri"/>
                <a:ea typeface="Calibri"/>
                <a:cs typeface="Calibri"/>
                <a:sym typeface="Calibri"/>
              </a:rPr>
              <a:t>Nodejs</a:t>
            </a:r>
          </a:p>
          <a:p>
            <a:pPr marL="0" marR="0" lvl="0" indent="0" algn="l" rtl="0">
              <a:lnSpc>
                <a:spcPct val="115000"/>
              </a:lnSpc>
              <a:spcBef>
                <a:spcPts val="1600"/>
              </a:spcBef>
              <a:spcAft>
                <a:spcPts val="0"/>
              </a:spcAft>
              <a:buClr>
                <a:schemeClr val="dk2"/>
              </a:buClr>
              <a:buSzPct val="25000"/>
              <a:buFont typeface="Arial"/>
              <a:buNone/>
            </a:pPr>
            <a:r>
              <a:rPr lang="en" sz="2400" b="0" i="0" u="none" strike="noStrike" cap="none" dirty="0">
                <a:solidFill>
                  <a:schemeClr val="dk2"/>
                </a:solidFill>
                <a:latin typeface="Calibri"/>
                <a:ea typeface="Calibri"/>
                <a:cs typeface="Calibri"/>
                <a:sym typeface="Calibri"/>
              </a:rPr>
              <a:t>NPM</a:t>
            </a:r>
          </a:p>
          <a:p>
            <a:pPr marL="0" marR="0" lvl="0" indent="0" algn="l" rtl="0">
              <a:lnSpc>
                <a:spcPct val="115000"/>
              </a:lnSpc>
              <a:spcBef>
                <a:spcPts val="1600"/>
              </a:spcBef>
              <a:spcAft>
                <a:spcPts val="0"/>
              </a:spcAft>
              <a:buClr>
                <a:schemeClr val="dk2"/>
              </a:buClr>
              <a:buSzPct val="25000"/>
              <a:buFont typeface="Arial"/>
              <a:buNone/>
            </a:pPr>
            <a:r>
              <a:rPr lang="en" sz="2400" b="0" i="0" u="none" strike="noStrike" cap="none" dirty="0">
                <a:solidFill>
                  <a:schemeClr val="dk2"/>
                </a:solidFill>
                <a:latin typeface="Calibri"/>
                <a:ea typeface="Calibri"/>
                <a:cs typeface="Calibri"/>
                <a:sym typeface="Calibri"/>
              </a:rPr>
              <a:t>Grunt/Gulp</a:t>
            </a:r>
          </a:p>
          <a:p>
            <a:pPr marL="0" marR="0" lvl="0" indent="0" algn="l" rtl="0">
              <a:lnSpc>
                <a:spcPct val="115000"/>
              </a:lnSpc>
              <a:spcBef>
                <a:spcPts val="1600"/>
              </a:spcBef>
              <a:spcAft>
                <a:spcPts val="0"/>
              </a:spcAft>
              <a:buClr>
                <a:schemeClr val="dk2"/>
              </a:buClr>
              <a:buSzPct val="25000"/>
              <a:buFont typeface="Arial"/>
              <a:buNone/>
            </a:pPr>
            <a:r>
              <a:rPr lang="en" sz="2400" b="0" i="0" u="none" strike="noStrike" cap="none" dirty="0">
                <a:solidFill>
                  <a:schemeClr val="dk2"/>
                </a:solidFill>
                <a:latin typeface="Calibri"/>
                <a:ea typeface="Calibri"/>
                <a:cs typeface="Calibri"/>
                <a:sym typeface="Calibri"/>
              </a:rPr>
              <a:t>Preprocessors</a:t>
            </a:r>
          </a:p>
          <a:p>
            <a:pPr marL="0" marR="0" lvl="0" indent="0" algn="l" rtl="0">
              <a:lnSpc>
                <a:spcPct val="115000"/>
              </a:lnSpc>
              <a:spcBef>
                <a:spcPts val="1600"/>
              </a:spcBef>
              <a:spcAft>
                <a:spcPts val="0"/>
              </a:spcAft>
              <a:buClr>
                <a:schemeClr val="dk2"/>
              </a:buClr>
              <a:buSzPct val="25000"/>
              <a:buFont typeface="Arial"/>
              <a:buNone/>
            </a:pPr>
            <a:r>
              <a:rPr lang="en" sz="2400" b="0" i="0" u="none" strike="noStrike" cap="none" dirty="0">
                <a:solidFill>
                  <a:schemeClr val="dk2"/>
                </a:solidFill>
                <a:latin typeface="Calibri"/>
                <a:ea typeface="Calibri"/>
                <a:cs typeface="Calibri"/>
                <a:sym typeface="Calibri"/>
              </a:rPr>
              <a:t>Other Frameworks</a:t>
            </a:r>
          </a:p>
          <a:p>
            <a:pPr marL="0" marR="0" lvl="0" indent="0" algn="l" rtl="0">
              <a:lnSpc>
                <a:spcPct val="115000"/>
              </a:lnSpc>
              <a:spcBef>
                <a:spcPts val="1600"/>
              </a:spcBef>
              <a:spcAft>
                <a:spcPts val="0"/>
              </a:spcAft>
              <a:buClr>
                <a:schemeClr val="dk2"/>
              </a:buClr>
              <a:buSzPct val="25000"/>
              <a:buFont typeface="Arial"/>
              <a:buNone/>
            </a:pPr>
            <a:endParaRPr sz="24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Shape 336"/>
          <p:cNvPicPr preferRelativeResize="0"/>
          <p:nvPr/>
        </p:nvPicPr>
        <p:blipFill rotWithShape="1">
          <a:blip r:embed="rId3">
            <a:alphaModFix/>
          </a:blip>
          <a:srcRect/>
          <a:stretch/>
        </p:blipFill>
        <p:spPr>
          <a:xfrm>
            <a:off x="870300" y="152400"/>
            <a:ext cx="7270895" cy="4838698"/>
          </a:xfrm>
          <a:prstGeom prst="rect">
            <a:avLst/>
          </a:prstGeom>
          <a:noFill/>
          <a:ln>
            <a:noFill/>
          </a:ln>
        </p:spPr>
      </p:pic>
      <p:sp>
        <p:nvSpPr>
          <p:cNvPr id="337" name="Shape 337"/>
          <p:cNvSpPr/>
          <p:nvPr/>
        </p:nvSpPr>
        <p:spPr>
          <a:xfrm rot="1765817">
            <a:off x="4691463" y="782523"/>
            <a:ext cx="2168655" cy="1593856"/>
          </a:xfrm>
          <a:prstGeom prst="wedgeEllipseCallout">
            <a:avLst>
              <a:gd name="adj1" fmla="val -20833"/>
              <a:gd name="adj2" fmla="val 625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8" name="Shape 338"/>
          <p:cNvSpPr txBox="1"/>
          <p:nvPr/>
        </p:nvSpPr>
        <p:spPr>
          <a:xfrm>
            <a:off x="4926050" y="1149416"/>
            <a:ext cx="1699500" cy="8601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THANKS FOR LISTENING, Y’ALL!</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SzPct val="100000"/>
            </a:pPr>
            <a:r>
              <a:rPr lang="en-US" sz="4400" b="1" dirty="0">
                <a:solidFill>
                  <a:srgbClr val="00B6AA"/>
                </a:solidFill>
                <a:latin typeface="Calibri"/>
                <a:ea typeface="Calibri"/>
                <a:cs typeface="Calibri"/>
              </a:rPr>
              <a:t>Shradha Kaldate</a:t>
            </a:r>
            <a:endParaRPr lang="en-US" sz="4400" b="1" dirty="0">
              <a:solidFill>
                <a:srgbClr val="00B6AA"/>
              </a:solidFill>
              <a:latin typeface="Calibri"/>
              <a:ea typeface="Calibri"/>
              <a:cs typeface="Calibri"/>
            </a:endParaRPr>
          </a:p>
        </p:txBody>
      </p:sp>
      <p:sp>
        <p:nvSpPr>
          <p:cNvPr id="3" name="Subtitle 2"/>
          <p:cNvSpPr>
            <a:spLocks noGrp="1"/>
          </p:cNvSpPr>
          <p:nvPr>
            <p:ph type="subTitle" idx="1"/>
          </p:nvPr>
        </p:nvSpPr>
        <p:spPr/>
        <p:txBody>
          <a:bodyPr/>
          <a:lstStyle/>
          <a:p>
            <a:r>
              <a:rPr lang="en-US" dirty="0" smtClean="0"/>
              <a:t>Sr. Front End Developer at </a:t>
            </a:r>
            <a:r>
              <a:rPr lang="en-US" dirty="0" err="1" smtClean="0"/>
              <a:t>Carmax</a:t>
            </a:r>
            <a:endParaRPr lang="en-US" dirty="0" smtClean="0"/>
          </a:p>
          <a:p>
            <a:r>
              <a:rPr lang="en-US" dirty="0" smtClean="0"/>
              <a:t>WWC-RVA Core </a:t>
            </a:r>
            <a:r>
              <a:rPr lang="en-US" dirty="0"/>
              <a:t>T</a:t>
            </a:r>
            <a:r>
              <a:rPr lang="en-US" dirty="0" smtClean="0"/>
              <a:t>eam </a:t>
            </a:r>
            <a:r>
              <a:rPr lang="en-US" dirty="0"/>
              <a:t>M</a:t>
            </a:r>
            <a:r>
              <a:rPr lang="en-US" dirty="0" smtClean="0"/>
              <a:t>ember</a:t>
            </a:r>
            <a:endParaRPr lang="en-US" dirty="0"/>
          </a:p>
        </p:txBody>
      </p:sp>
      <p:pic>
        <p:nvPicPr>
          <p:cNvPr id="6" name="Picture 5"/>
          <p:cNvPicPr>
            <a:picLocks noChangeAspect="1"/>
          </p:cNvPicPr>
          <p:nvPr/>
        </p:nvPicPr>
        <p:blipFill>
          <a:blip r:embed="rId2"/>
          <a:stretch>
            <a:fillRect/>
          </a:stretch>
        </p:blipFill>
        <p:spPr>
          <a:xfrm>
            <a:off x="4614863" y="0"/>
            <a:ext cx="3700462" cy="5177060"/>
          </a:xfrm>
          <a:prstGeom prst="rect">
            <a:avLst/>
          </a:prstGeom>
        </p:spPr>
      </p:pic>
    </p:spTree>
    <p:extLst>
      <p:ext uri="{BB962C8B-B14F-4D97-AF65-F5344CB8AC3E}">
        <p14:creationId xmlns:p14="http://schemas.microsoft.com/office/powerpoint/2010/main" val="6411977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587" y="1551046"/>
            <a:ext cx="5434799" cy="2738854"/>
          </a:xfrm>
          <a:prstGeom prst="rect">
            <a:avLst/>
          </a:prstGeom>
        </p:spPr>
      </p:pic>
      <p:sp>
        <p:nvSpPr>
          <p:cNvPr id="3" name="Rectangle 2"/>
          <p:cNvSpPr/>
          <p:nvPr/>
        </p:nvSpPr>
        <p:spPr>
          <a:xfrm>
            <a:off x="169147" y="115248"/>
            <a:ext cx="5493812" cy="923330"/>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US" sz="5400" dirty="0" smtClean="0">
                <a:ln w="0"/>
                <a:solidFill>
                  <a:schemeClr val="tx1">
                    <a:lumMod val="85000"/>
                    <a:lumOff val="15000"/>
                  </a:schemeClr>
                </a:solidFill>
                <a:effectLst>
                  <a:outerShdw blurRad="38100" dist="19050" dir="2700000" algn="tl" rotWithShape="0">
                    <a:schemeClr val="dk1">
                      <a:alpha val="40000"/>
                    </a:schemeClr>
                  </a:outerShdw>
                </a:effectLst>
              </a:rPr>
              <a:t>Fundamentals Of</a:t>
            </a:r>
            <a:endParaRPr lang="en-US" sz="54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4" name="TextBox 3"/>
          <p:cNvSpPr txBox="1"/>
          <p:nvPr/>
        </p:nvSpPr>
        <p:spPr>
          <a:xfrm>
            <a:off x="2608506" y="4563648"/>
            <a:ext cx="2949678" cy="461665"/>
          </a:xfrm>
          <a:prstGeom prst="rect">
            <a:avLst/>
          </a:prstGeom>
          <a:noFill/>
        </p:spPr>
        <p:txBody>
          <a:bodyPr wrap="square" rtlCol="0">
            <a:spAutoFit/>
          </a:bodyPr>
          <a:lstStyle/>
          <a:p>
            <a:r>
              <a:rPr lang="en-US" sz="2400" dirty="0"/>
              <a:t>https://</a:t>
            </a:r>
            <a:r>
              <a:rPr lang="en-US" sz="2400" dirty="0" smtClean="0"/>
              <a:t>angularjs.org</a:t>
            </a:r>
            <a:endParaRPr lang="en-US" sz="2400" dirty="0"/>
          </a:p>
        </p:txBody>
      </p:sp>
    </p:spTree>
    <p:extLst>
      <p:ext uri="{BB962C8B-B14F-4D97-AF65-F5344CB8AC3E}">
        <p14:creationId xmlns:p14="http://schemas.microsoft.com/office/powerpoint/2010/main" val="21591819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AngularJS</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r>
              <a:rPr lang="en-US" i="1" dirty="0" smtClean="0"/>
              <a:t>AngularJS is </a:t>
            </a:r>
            <a:r>
              <a:rPr lang="en-US" i="1" dirty="0"/>
              <a:t>what HTML would have been, had it been built for </a:t>
            </a:r>
            <a:r>
              <a:rPr lang="en-US" i="1" dirty="0" smtClean="0"/>
              <a:t>web app.</a:t>
            </a:r>
            <a:endParaRPr lang="en-US" dirty="0" smtClean="0"/>
          </a:p>
        </p:txBody>
      </p:sp>
    </p:spTree>
    <p:extLst>
      <p:ext uri="{BB962C8B-B14F-4D97-AF65-F5344CB8AC3E}">
        <p14:creationId xmlns:p14="http://schemas.microsoft.com/office/powerpoint/2010/main" val="26575151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32" y="205978"/>
            <a:ext cx="8229600" cy="857400"/>
          </a:xfrm>
        </p:spPr>
        <p:txBody>
          <a:bodyPr/>
          <a:lstStyle/>
          <a:p>
            <a:r>
              <a:rPr lang="en-US" dirty="0">
                <a:solidFill>
                  <a:srgbClr val="00B6AA"/>
                </a:solidFill>
                <a:latin typeface="Montserrat"/>
                <a:ea typeface="Montserrat"/>
                <a:cs typeface="Montserrat"/>
                <a:sym typeface="Montserrat"/>
              </a:rPr>
              <a:t>Key Features of AngularJS</a:t>
            </a:r>
          </a:p>
        </p:txBody>
      </p:sp>
      <p:grpSp>
        <p:nvGrpSpPr>
          <p:cNvPr id="16" name="Group 15"/>
          <p:cNvGrpSpPr/>
          <p:nvPr/>
        </p:nvGrpSpPr>
        <p:grpSpPr>
          <a:xfrm>
            <a:off x="403200" y="1278808"/>
            <a:ext cx="1180935" cy="3372465"/>
            <a:chOff x="698" y="-1"/>
            <a:chExt cx="1180935" cy="3372465"/>
          </a:xfrm>
        </p:grpSpPr>
        <p:sp>
          <p:nvSpPr>
            <p:cNvPr id="35" name="Flowchart: Manual Operation 34"/>
            <p:cNvSpPr/>
            <p:nvPr/>
          </p:nvSpPr>
          <p:spPr>
            <a:xfrm rot="16200000">
              <a:off x="-1095067" y="1095765"/>
              <a:ext cx="3372465" cy="1180934"/>
            </a:xfrm>
            <a:prstGeom prst="flowChartManualOperation">
              <a:avLst/>
            </a:prstGeom>
            <a:effectLst>
              <a:outerShdw blurRad="50800" dist="50800" dir="5400000" algn="ctr" rotWithShape="0">
                <a:schemeClr val="tx2"/>
              </a:outerShdw>
            </a:effectLst>
          </p:spPr>
          <p:style>
            <a:lnRef idx="2">
              <a:schemeClr val="lt1">
                <a:hueOff val="0"/>
                <a:satOff val="0"/>
                <a:lumOff val="0"/>
                <a:alphaOff val="0"/>
              </a:schemeClr>
            </a:lnRef>
            <a:fillRef idx="1">
              <a:schemeClr val="accent2">
                <a:hueOff val="0"/>
                <a:satOff val="0"/>
                <a:lumOff val="0"/>
                <a:alphaOff val="0"/>
              </a:schemeClr>
            </a:fillRef>
            <a:effectRef idx="0">
              <a:scrgbClr r="0" g="0" b="0"/>
            </a:effectRef>
            <a:fontRef idx="minor">
              <a:schemeClr val="lt1"/>
            </a:fontRef>
          </p:style>
        </p:sp>
        <p:sp>
          <p:nvSpPr>
            <p:cNvPr id="36" name="Flowchart: Manual Operation 4"/>
            <p:cNvSpPr/>
            <p:nvPr/>
          </p:nvSpPr>
          <p:spPr>
            <a:xfrm rot="21600000">
              <a:off x="698" y="674493"/>
              <a:ext cx="1180934" cy="20234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Two way data binding</a:t>
              </a:r>
              <a:endParaRPr lang="en-US" sz="1600" kern="1200" dirty="0">
                <a:latin typeface="Calibri" panose="020F0502020204030204" pitchFamily="34" charset="0"/>
                <a:cs typeface="Calibri" panose="020F0502020204030204" pitchFamily="34" charset="0"/>
              </a:endParaRPr>
            </a:p>
          </p:txBody>
        </p:sp>
      </p:grpSp>
      <p:grpSp>
        <p:nvGrpSpPr>
          <p:cNvPr id="17" name="Group 16"/>
          <p:cNvGrpSpPr/>
          <p:nvPr/>
        </p:nvGrpSpPr>
        <p:grpSpPr>
          <a:xfrm>
            <a:off x="1507068" y="1278809"/>
            <a:ext cx="1255844" cy="3372465"/>
            <a:chOff x="1186380" y="-1"/>
            <a:chExt cx="1180935" cy="3372465"/>
          </a:xfrm>
        </p:grpSpPr>
        <p:sp>
          <p:nvSpPr>
            <p:cNvPr id="33" name="Flowchart: Manual Operation 32"/>
            <p:cNvSpPr/>
            <p:nvPr/>
          </p:nvSpPr>
          <p:spPr>
            <a:xfrm rot="16200000">
              <a:off x="90615" y="1095765"/>
              <a:ext cx="3372465" cy="1180934"/>
            </a:xfrm>
            <a:prstGeom prst="flowChartManualOperation">
              <a:avLst/>
            </a:prstGeom>
            <a:effectLst>
              <a:outerShdw blurRad="50800" dist="50800" dir="5400000" algn="ctr" rotWithShape="0">
                <a:schemeClr val="tx2"/>
              </a:outerShdw>
            </a:effectLst>
          </p:spPr>
          <p:style>
            <a:lnRef idx="2">
              <a:schemeClr val="lt1">
                <a:hueOff val="0"/>
                <a:satOff val="0"/>
                <a:lumOff val="0"/>
                <a:alphaOff val="0"/>
              </a:schemeClr>
            </a:lnRef>
            <a:fillRef idx="1">
              <a:schemeClr val="accent3">
                <a:hueOff val="0"/>
                <a:satOff val="0"/>
                <a:lumOff val="0"/>
                <a:alphaOff val="0"/>
              </a:schemeClr>
            </a:fillRef>
            <a:effectRef idx="0">
              <a:scrgbClr r="0" g="0" b="0"/>
            </a:effectRef>
            <a:fontRef idx="minor">
              <a:schemeClr val="lt1"/>
            </a:fontRef>
          </p:style>
        </p:sp>
        <p:sp>
          <p:nvSpPr>
            <p:cNvPr id="34" name="Flowchart: Manual Operation 6"/>
            <p:cNvSpPr/>
            <p:nvPr/>
          </p:nvSpPr>
          <p:spPr>
            <a:xfrm>
              <a:off x="1186380" y="674493"/>
              <a:ext cx="1180934" cy="20234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MVC/MVVM Pattern</a:t>
              </a:r>
              <a:endParaRPr lang="en-US" sz="1600" kern="1200" dirty="0">
                <a:latin typeface="Calibri" panose="020F0502020204030204" pitchFamily="34" charset="0"/>
                <a:cs typeface="Calibri" panose="020F0502020204030204" pitchFamily="34" charset="0"/>
              </a:endParaRPr>
            </a:p>
          </p:txBody>
        </p:sp>
      </p:grpSp>
      <p:grpSp>
        <p:nvGrpSpPr>
          <p:cNvPr id="18" name="Group 17"/>
          <p:cNvGrpSpPr/>
          <p:nvPr/>
        </p:nvGrpSpPr>
        <p:grpSpPr>
          <a:xfrm>
            <a:off x="2806605" y="1278808"/>
            <a:ext cx="1180935" cy="3372465"/>
            <a:chOff x="2404103" y="-1"/>
            <a:chExt cx="1180935" cy="3372465"/>
          </a:xfrm>
        </p:grpSpPr>
        <p:sp>
          <p:nvSpPr>
            <p:cNvPr id="31" name="Flowchart: Manual Operation 30"/>
            <p:cNvSpPr/>
            <p:nvPr/>
          </p:nvSpPr>
          <p:spPr>
            <a:xfrm rot="16200000">
              <a:off x="1308338" y="1095765"/>
              <a:ext cx="3372465" cy="1180934"/>
            </a:xfrm>
            <a:prstGeom prst="flowChartManualOperation">
              <a:avLst/>
            </a:prstGeom>
            <a:effectLst>
              <a:outerShdw blurRad="50800" dist="50800" dir="5400000" algn="ctr" rotWithShape="0">
                <a:schemeClr val="tx2"/>
              </a:outerShdw>
            </a:effectLst>
          </p:spPr>
          <p:style>
            <a:lnRef idx="2">
              <a:schemeClr val="lt1">
                <a:hueOff val="0"/>
                <a:satOff val="0"/>
                <a:lumOff val="0"/>
                <a:alphaOff val="0"/>
              </a:schemeClr>
            </a:lnRef>
            <a:fillRef idx="1">
              <a:schemeClr val="accent4">
                <a:hueOff val="0"/>
                <a:satOff val="0"/>
                <a:lumOff val="0"/>
                <a:alphaOff val="0"/>
              </a:schemeClr>
            </a:fillRef>
            <a:effectRef idx="0">
              <a:scrgbClr r="0" g="0" b="0"/>
            </a:effectRef>
            <a:fontRef idx="minor">
              <a:schemeClr val="lt1"/>
            </a:fontRef>
          </p:style>
        </p:sp>
        <p:sp>
          <p:nvSpPr>
            <p:cNvPr id="32" name="Flowchart: Manual Operation 8"/>
            <p:cNvSpPr/>
            <p:nvPr/>
          </p:nvSpPr>
          <p:spPr>
            <a:xfrm rot="21600000">
              <a:off x="2404103" y="674493"/>
              <a:ext cx="1180934" cy="20234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0" rIns="95250" bIns="0" numCol="1" spcCol="1270" anchor="ctr" anchorCtr="0">
              <a:noAutofit/>
            </a:bodyPr>
            <a:lstStyle/>
            <a:p>
              <a:pPr lvl="0" algn="ctr" defTabSz="666750">
                <a:lnSpc>
                  <a:spcPct val="90000"/>
                </a:lnSpc>
                <a:spcBef>
                  <a:spcPct val="0"/>
                </a:spcBef>
                <a:spcAft>
                  <a:spcPct val="35000"/>
                </a:spcAft>
              </a:pPr>
              <a:r>
                <a:rPr lang="en-US" sz="1500" kern="1200" dirty="0" smtClean="0">
                  <a:latin typeface="Calibri" panose="020F0502020204030204" pitchFamily="34" charset="0"/>
                  <a:cs typeface="Calibri" panose="020F0502020204030204" pitchFamily="34" charset="0"/>
                </a:rPr>
                <a:t>Declarative</a:t>
              </a:r>
              <a:r>
                <a:rPr lang="en-US" sz="1800" kern="1200" dirty="0" smtClean="0">
                  <a:latin typeface="Calibri" panose="020F0502020204030204" pitchFamily="34" charset="0"/>
                  <a:cs typeface="Calibri" panose="020F0502020204030204" pitchFamily="34" charset="0"/>
                </a:rPr>
                <a:t> </a:t>
              </a:r>
              <a:r>
                <a:rPr lang="en-US" sz="1600" kern="1200" dirty="0" smtClean="0">
                  <a:latin typeface="Calibri" panose="020F0502020204030204" pitchFamily="34" charset="0"/>
                  <a:cs typeface="Calibri" panose="020F0502020204030204" pitchFamily="34" charset="0"/>
                </a:rPr>
                <a:t>UI</a:t>
              </a:r>
              <a:r>
                <a:rPr lang="en-US" sz="1800" kern="1200" dirty="0" smtClean="0">
                  <a:latin typeface="Calibri" panose="020F0502020204030204" pitchFamily="34" charset="0"/>
                  <a:cs typeface="Calibri" panose="020F0502020204030204" pitchFamily="34" charset="0"/>
                </a:rPr>
                <a:t> </a:t>
              </a:r>
              <a:r>
                <a:rPr lang="en-US" sz="1600" kern="1200" dirty="0" smtClean="0">
                  <a:latin typeface="Calibri" panose="020F0502020204030204" pitchFamily="34" charset="0"/>
                  <a:cs typeface="Calibri" panose="020F0502020204030204" pitchFamily="34" charset="0"/>
                </a:rPr>
                <a:t>Template</a:t>
              </a:r>
              <a:endParaRPr lang="en-US" sz="1600" kern="1200" dirty="0">
                <a:latin typeface="Calibri" panose="020F0502020204030204" pitchFamily="34" charset="0"/>
                <a:cs typeface="Calibri" panose="020F0502020204030204" pitchFamily="34" charset="0"/>
              </a:endParaRPr>
            </a:p>
          </p:txBody>
        </p:sp>
      </p:grpSp>
      <p:grpSp>
        <p:nvGrpSpPr>
          <p:cNvPr id="19" name="Group 18"/>
          <p:cNvGrpSpPr/>
          <p:nvPr/>
        </p:nvGrpSpPr>
        <p:grpSpPr>
          <a:xfrm>
            <a:off x="3959608" y="1278808"/>
            <a:ext cx="1180935" cy="3372465"/>
            <a:chOff x="3557106" y="-1"/>
            <a:chExt cx="1180935" cy="3372465"/>
          </a:xfrm>
        </p:grpSpPr>
        <p:sp>
          <p:nvSpPr>
            <p:cNvPr id="29" name="Flowchart: Manual Operation 28"/>
            <p:cNvSpPr/>
            <p:nvPr/>
          </p:nvSpPr>
          <p:spPr>
            <a:xfrm rot="16200000">
              <a:off x="2461341" y="1095765"/>
              <a:ext cx="3372465" cy="1180934"/>
            </a:xfrm>
            <a:prstGeom prst="flowChartManualOperation">
              <a:avLst/>
            </a:prstGeom>
            <a:effectLst>
              <a:outerShdw blurRad="50800" dist="50800" dir="5400000" algn="ctr" rotWithShape="0">
                <a:schemeClr val="tx2"/>
              </a:outerShdw>
            </a:effectLst>
          </p:spPr>
          <p:style>
            <a:lnRef idx="2">
              <a:schemeClr val="lt1">
                <a:hueOff val="0"/>
                <a:satOff val="0"/>
                <a:lumOff val="0"/>
                <a:alphaOff val="0"/>
              </a:schemeClr>
            </a:lnRef>
            <a:fillRef idx="1">
              <a:schemeClr val="accent5">
                <a:hueOff val="0"/>
                <a:satOff val="0"/>
                <a:lumOff val="0"/>
                <a:alphaOff val="0"/>
              </a:schemeClr>
            </a:fillRef>
            <a:effectRef idx="0">
              <a:scrgbClr r="0" g="0" b="0"/>
            </a:effectRef>
            <a:fontRef idx="minor">
              <a:schemeClr val="lt1"/>
            </a:fontRef>
          </p:style>
        </p:sp>
        <p:sp>
          <p:nvSpPr>
            <p:cNvPr id="30" name="Flowchart: Manual Operation 10"/>
            <p:cNvSpPr/>
            <p:nvPr/>
          </p:nvSpPr>
          <p:spPr>
            <a:xfrm rot="21600000">
              <a:off x="3557106" y="674493"/>
              <a:ext cx="1180934" cy="20234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Services</a:t>
              </a:r>
              <a:endParaRPr lang="en-US" sz="1600" kern="1200" dirty="0">
                <a:latin typeface="Calibri" panose="020F0502020204030204" pitchFamily="34" charset="0"/>
                <a:cs typeface="Calibri" panose="020F0502020204030204" pitchFamily="34" charset="0"/>
              </a:endParaRPr>
            </a:p>
          </p:txBody>
        </p:sp>
      </p:grpSp>
      <p:grpSp>
        <p:nvGrpSpPr>
          <p:cNvPr id="20" name="Group 19"/>
          <p:cNvGrpSpPr/>
          <p:nvPr/>
        </p:nvGrpSpPr>
        <p:grpSpPr>
          <a:xfrm>
            <a:off x="5144971" y="1278808"/>
            <a:ext cx="1180935" cy="3372465"/>
            <a:chOff x="4742469" y="-1"/>
            <a:chExt cx="1180935" cy="3372465"/>
          </a:xfrm>
        </p:grpSpPr>
        <p:sp>
          <p:nvSpPr>
            <p:cNvPr id="27" name="Flowchart: Manual Operation 26"/>
            <p:cNvSpPr/>
            <p:nvPr/>
          </p:nvSpPr>
          <p:spPr>
            <a:xfrm rot="16200000">
              <a:off x="3646704" y="1095765"/>
              <a:ext cx="3372465" cy="1180934"/>
            </a:xfrm>
            <a:prstGeom prst="flowChartManualOperation">
              <a:avLst/>
            </a:prstGeom>
            <a:effectLst>
              <a:outerShdw blurRad="50800" dist="50800" dir="5400000" algn="ctr" rotWithShape="0">
                <a:schemeClr val="tx2"/>
              </a:outerShdw>
            </a:effectLst>
          </p:spPr>
          <p:style>
            <a:lnRef idx="2">
              <a:schemeClr val="lt1">
                <a:hueOff val="0"/>
                <a:satOff val="0"/>
                <a:lumOff val="0"/>
                <a:alphaOff val="0"/>
              </a:schemeClr>
            </a:lnRef>
            <a:fillRef idx="1">
              <a:schemeClr val="accent6">
                <a:hueOff val="0"/>
                <a:satOff val="0"/>
                <a:lumOff val="0"/>
                <a:alphaOff val="0"/>
              </a:schemeClr>
            </a:fillRef>
            <a:effectRef idx="0">
              <a:scrgbClr r="0" g="0" b="0"/>
            </a:effectRef>
            <a:fontRef idx="minor">
              <a:schemeClr val="lt1"/>
            </a:fontRef>
          </p:style>
        </p:sp>
        <p:sp>
          <p:nvSpPr>
            <p:cNvPr id="28" name="Flowchart: Manual Operation 12"/>
            <p:cNvSpPr/>
            <p:nvPr/>
          </p:nvSpPr>
          <p:spPr>
            <a:xfrm rot="21600000">
              <a:off x="4742469" y="674493"/>
              <a:ext cx="1180934" cy="20234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0" tIns="0" rIns="88900" bIns="0" numCol="1" spcCol="1270" anchor="ctr" anchorCtr="0">
              <a:noAutofit/>
            </a:bodyPr>
            <a:lstStyle/>
            <a:p>
              <a:pPr lvl="0" algn="ctr" defTabSz="622300">
                <a:lnSpc>
                  <a:spcPct val="90000"/>
                </a:lnSpc>
                <a:spcBef>
                  <a:spcPct val="0"/>
                </a:spcBef>
                <a:spcAft>
                  <a:spcPct val="35000"/>
                </a:spcAft>
              </a:pPr>
              <a:r>
                <a:rPr lang="en-US" sz="1400" kern="1200" dirty="0" smtClean="0">
                  <a:latin typeface="Calibri" panose="020F0502020204030204" pitchFamily="34" charset="0"/>
                  <a:cs typeface="Calibri" panose="020F0502020204030204" pitchFamily="34" charset="0"/>
                </a:rPr>
                <a:t>Dependency Injection</a:t>
              </a:r>
              <a:endParaRPr lang="en-US" sz="1400" kern="1200" dirty="0">
                <a:latin typeface="Calibri" panose="020F0502020204030204" pitchFamily="34" charset="0"/>
                <a:cs typeface="Calibri" panose="020F0502020204030204" pitchFamily="34" charset="0"/>
              </a:endParaRPr>
            </a:p>
          </p:txBody>
        </p:sp>
      </p:grpSp>
      <p:grpSp>
        <p:nvGrpSpPr>
          <p:cNvPr id="21" name="Group 20"/>
          <p:cNvGrpSpPr/>
          <p:nvPr/>
        </p:nvGrpSpPr>
        <p:grpSpPr>
          <a:xfrm>
            <a:off x="6330334" y="1278808"/>
            <a:ext cx="1180935" cy="3372465"/>
            <a:chOff x="5927832" y="-1"/>
            <a:chExt cx="1180935" cy="3372465"/>
          </a:xfrm>
        </p:grpSpPr>
        <p:sp>
          <p:nvSpPr>
            <p:cNvPr id="25" name="Flowchart: Manual Operation 24"/>
            <p:cNvSpPr/>
            <p:nvPr/>
          </p:nvSpPr>
          <p:spPr>
            <a:xfrm rot="16200000">
              <a:off x="4832067" y="1095765"/>
              <a:ext cx="3372465" cy="1180934"/>
            </a:xfrm>
            <a:prstGeom prst="flowChartManualOperation">
              <a:avLst/>
            </a:prstGeom>
            <a:effectLst>
              <a:outerShdw blurRad="50800" dist="50800" dir="5400000" algn="ctr" rotWithShape="0">
                <a:schemeClr val="tx2"/>
              </a:outerShdw>
            </a:effectLst>
          </p:spPr>
          <p:style>
            <a:lnRef idx="2">
              <a:schemeClr val="lt1">
                <a:hueOff val="0"/>
                <a:satOff val="0"/>
                <a:lumOff val="0"/>
                <a:alphaOff val="0"/>
              </a:schemeClr>
            </a:lnRef>
            <a:fillRef idx="1">
              <a:schemeClr val="accent2">
                <a:hueOff val="0"/>
                <a:satOff val="0"/>
                <a:lumOff val="0"/>
                <a:alphaOff val="0"/>
              </a:schemeClr>
            </a:fillRef>
            <a:effectRef idx="0">
              <a:scrgbClr r="0" g="0" b="0"/>
            </a:effectRef>
            <a:fontRef idx="minor">
              <a:schemeClr val="lt1"/>
            </a:fontRef>
          </p:style>
        </p:sp>
        <p:sp>
          <p:nvSpPr>
            <p:cNvPr id="26" name="Flowchart: Manual Operation 14"/>
            <p:cNvSpPr/>
            <p:nvPr/>
          </p:nvSpPr>
          <p:spPr>
            <a:xfrm rot="21600000">
              <a:off x="5927832" y="674493"/>
              <a:ext cx="1180934" cy="20234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0" rIns="95250" bIns="0" numCol="1" spcCol="1270" anchor="ctr" anchorCtr="0">
              <a:noAutofit/>
            </a:bodyPr>
            <a:lstStyle/>
            <a:p>
              <a:pPr lvl="0" algn="ctr" defTabSz="666750">
                <a:lnSpc>
                  <a:spcPct val="90000"/>
                </a:lnSpc>
                <a:spcBef>
                  <a:spcPct val="0"/>
                </a:spcBef>
                <a:spcAft>
                  <a:spcPct val="35000"/>
                </a:spcAft>
              </a:pPr>
              <a:r>
                <a:rPr lang="en-US" sz="1500" kern="1200" dirty="0" smtClean="0">
                  <a:latin typeface="Calibri" panose="020F0502020204030204" pitchFamily="34" charset="0"/>
                  <a:cs typeface="Calibri" panose="020F0502020204030204" pitchFamily="34" charset="0"/>
                </a:rPr>
                <a:t>SPA Framework</a:t>
              </a:r>
              <a:endParaRPr lang="en-US" sz="1500" kern="1200" dirty="0">
                <a:latin typeface="Calibri" panose="020F0502020204030204" pitchFamily="34" charset="0"/>
                <a:cs typeface="Calibri" panose="020F0502020204030204" pitchFamily="34" charset="0"/>
              </a:endParaRPr>
            </a:p>
          </p:txBody>
        </p:sp>
      </p:grpSp>
      <p:grpSp>
        <p:nvGrpSpPr>
          <p:cNvPr id="22" name="Group 21"/>
          <p:cNvGrpSpPr/>
          <p:nvPr/>
        </p:nvGrpSpPr>
        <p:grpSpPr>
          <a:xfrm>
            <a:off x="7515698" y="1278808"/>
            <a:ext cx="1061036" cy="3372465"/>
            <a:chOff x="7113195" y="-1"/>
            <a:chExt cx="1180935" cy="3372465"/>
          </a:xfrm>
        </p:grpSpPr>
        <p:sp>
          <p:nvSpPr>
            <p:cNvPr id="23" name="Flowchart: Manual Operation 22"/>
            <p:cNvSpPr/>
            <p:nvPr/>
          </p:nvSpPr>
          <p:spPr>
            <a:xfrm rot="16200000">
              <a:off x="6017430" y="1095765"/>
              <a:ext cx="3372465" cy="1180934"/>
            </a:xfrm>
            <a:prstGeom prst="flowChartManualOperation">
              <a:avLst/>
            </a:prstGeom>
            <a:effectLst>
              <a:outerShdw blurRad="50800" dist="50800" dir="5400000" algn="ctr" rotWithShape="0">
                <a:schemeClr val="tx2"/>
              </a:outerShdw>
            </a:effectLst>
          </p:spPr>
          <p:style>
            <a:lnRef idx="2">
              <a:schemeClr val="lt1">
                <a:hueOff val="0"/>
                <a:satOff val="0"/>
                <a:lumOff val="0"/>
                <a:alphaOff val="0"/>
              </a:schemeClr>
            </a:lnRef>
            <a:fillRef idx="1">
              <a:schemeClr val="accent3">
                <a:hueOff val="0"/>
                <a:satOff val="0"/>
                <a:lumOff val="0"/>
                <a:alphaOff val="0"/>
              </a:schemeClr>
            </a:fillRef>
            <a:effectRef idx="0">
              <a:scrgbClr r="0" g="0" b="0"/>
            </a:effectRef>
            <a:fontRef idx="minor">
              <a:schemeClr val="lt1"/>
            </a:fontRef>
          </p:style>
        </p:sp>
        <p:sp>
          <p:nvSpPr>
            <p:cNvPr id="24" name="Flowchart: Manual Operation 16"/>
            <p:cNvSpPr/>
            <p:nvPr/>
          </p:nvSpPr>
          <p:spPr>
            <a:xfrm rot="21600000">
              <a:off x="7113195" y="674493"/>
              <a:ext cx="1180934" cy="20234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Testable</a:t>
              </a:r>
              <a:endParaRPr lang="en-US" sz="1600" kern="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4225570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6AA"/>
                </a:solidFill>
                <a:latin typeface="Montserrat"/>
                <a:ea typeface="Montserrat"/>
                <a:cs typeface="Montserrat"/>
              </a:rPr>
              <a:t>Two way data binding</a:t>
            </a:r>
          </a:p>
        </p:txBody>
      </p:sp>
      <p:pic>
        <p:nvPicPr>
          <p:cNvPr id="409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130300"/>
            <a:ext cx="7867650" cy="33709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00325" y="4791075"/>
            <a:ext cx="6372225" cy="307777"/>
          </a:xfrm>
          <a:prstGeom prst="rect">
            <a:avLst/>
          </a:prstGeom>
          <a:noFill/>
        </p:spPr>
        <p:txBody>
          <a:bodyPr wrap="square" rtlCol="0">
            <a:spAutoFit/>
          </a:bodyPr>
          <a:lstStyle/>
          <a:p>
            <a:r>
              <a:rPr lang="en-US" dirty="0"/>
              <a:t>Image: http://blog.thedigitalgroup.com/sheldonf/data-binding-with-angularjs/</a:t>
            </a:r>
          </a:p>
        </p:txBody>
      </p:sp>
    </p:spTree>
    <p:extLst>
      <p:ext uri="{BB962C8B-B14F-4D97-AF65-F5344CB8AC3E}">
        <p14:creationId xmlns:p14="http://schemas.microsoft.com/office/powerpoint/2010/main" val="12235604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6AA"/>
                </a:solidFill>
                <a:latin typeface="Calibri" panose="020F0502020204030204" pitchFamily="34" charset="0"/>
                <a:ea typeface="Montserrat"/>
                <a:cs typeface="Calibri" panose="020F0502020204030204" pitchFamily="34" charset="0"/>
              </a:rPr>
              <a:t>Let’s</a:t>
            </a:r>
            <a:r>
              <a:rPr lang="en-US" dirty="0" smtClean="0">
                <a:latin typeface="Calibri" panose="020F0502020204030204" pitchFamily="34" charset="0"/>
                <a:cs typeface="Calibri" panose="020F0502020204030204" pitchFamily="34" charset="0"/>
              </a:rPr>
              <a:t> </a:t>
            </a:r>
            <a:r>
              <a:rPr lang="en-US" dirty="0">
                <a:solidFill>
                  <a:srgbClr val="00B6AA"/>
                </a:solidFill>
                <a:latin typeface="Calibri" panose="020F0502020204030204" pitchFamily="34" charset="0"/>
                <a:ea typeface="Montserrat"/>
                <a:cs typeface="Calibri" panose="020F0502020204030204" pitchFamily="34" charset="0"/>
              </a:rPr>
              <a:t>start writing some code</a:t>
            </a:r>
          </a:p>
        </p:txBody>
      </p:sp>
      <p:sp>
        <p:nvSpPr>
          <p:cNvPr id="4" name="Rounded Rectangle 3"/>
          <p:cNvSpPr/>
          <p:nvPr/>
        </p:nvSpPr>
        <p:spPr>
          <a:xfrm>
            <a:off x="399688" y="2420463"/>
            <a:ext cx="8287112" cy="523971"/>
          </a:xfrm>
          <a:prstGeom prst="roundRect">
            <a:avLst/>
          </a:prstGeom>
          <a:ln>
            <a:noFill/>
          </a:ln>
        </p:spPr>
        <p:style>
          <a:lnRef idx="2">
            <a:schemeClr val="dk1"/>
          </a:lnRef>
          <a:fillRef idx="1">
            <a:schemeClr val="lt1"/>
          </a:fillRef>
          <a:effectRef idx="0">
            <a:schemeClr val="dk1"/>
          </a:effectRef>
          <a:fontRef idx="minor">
            <a:schemeClr val="dk1"/>
          </a:fontRef>
        </p:style>
        <p:txBody>
          <a:bodyPr spcFirstLastPara="0" vert="horz" wrap="square" lIns="138664" tIns="138664" rIns="138664" bIns="138664" numCol="1" spcCol="1270" anchor="ctr" anchorCtr="0">
            <a:noAutofit/>
          </a:bodyPr>
          <a:lstStyle/>
          <a:p>
            <a:pPr defTabSz="1244600">
              <a:lnSpc>
                <a:spcPct val="90000"/>
              </a:lnSpc>
              <a:spcBef>
                <a:spcPct val="0"/>
              </a:spcBef>
              <a:spcAft>
                <a:spcPct val="35000"/>
              </a:spcAft>
            </a:pPr>
            <a:r>
              <a:rPr lang="en-US" sz="2400" kern="1200" dirty="0"/>
              <a:t>https://github.com/skaldate/WWCRVA/tree/WWCRevision</a:t>
            </a:r>
          </a:p>
        </p:txBody>
      </p:sp>
    </p:spTree>
    <p:extLst>
      <p:ext uri="{BB962C8B-B14F-4D97-AF65-F5344CB8AC3E}">
        <p14:creationId xmlns:p14="http://schemas.microsoft.com/office/powerpoint/2010/main" val="387592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01328" y="198138"/>
            <a:ext cx="7438104" cy="4893132"/>
          </a:xfrm>
          <a:prstGeom prst="rect">
            <a:avLst/>
          </a:prstGeom>
        </p:spPr>
      </p:pic>
    </p:spTree>
    <p:extLst>
      <p:ext uri="{BB962C8B-B14F-4D97-AF65-F5344CB8AC3E}">
        <p14:creationId xmlns:p14="http://schemas.microsoft.com/office/powerpoint/2010/main" val="74467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p:nvPr/>
        </p:nvSpPr>
        <p:spPr>
          <a:xfrm>
            <a:off x="38100" y="742950"/>
            <a:ext cx="5829300" cy="3280800"/>
          </a:xfrm>
          <a:prstGeom prst="rect">
            <a:avLst/>
          </a:prstGeom>
          <a:solidFill>
            <a:srgbClr val="FFFFFF"/>
          </a:solid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7" name="Shape 187"/>
          <p:cNvSpPr/>
          <p:nvPr/>
        </p:nvSpPr>
        <p:spPr>
          <a:xfrm>
            <a:off x="266700" y="1062600"/>
            <a:ext cx="5219700" cy="210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B6AA"/>
              </a:buClr>
              <a:buSzPct val="25000"/>
              <a:buFont typeface="Calibri"/>
              <a:buNone/>
            </a:pPr>
            <a:r>
              <a:rPr lang="en" sz="4200" b="1" i="0" u="none" strike="noStrike" cap="none">
                <a:solidFill>
                  <a:srgbClr val="00B6AA"/>
                </a:solidFill>
                <a:latin typeface="Calibri"/>
                <a:ea typeface="Calibri"/>
                <a:cs typeface="Calibri"/>
                <a:sym typeface="Calibri"/>
              </a:rPr>
              <a:t>OUR MISSION</a:t>
            </a:r>
            <a:r>
              <a:rPr lang="en" sz="4200" b="0" i="0" u="none" strike="noStrike" cap="none">
                <a:solidFill>
                  <a:srgbClr val="535353"/>
                </a:solidFill>
                <a:latin typeface="Calibri"/>
                <a:ea typeface="Calibri"/>
                <a:cs typeface="Calibri"/>
                <a:sym typeface="Calibri"/>
              </a:rPr>
              <a:t> </a:t>
            </a:r>
          </a:p>
          <a:p>
            <a:pPr marL="0" marR="0" lvl="0" indent="0" algn="l" rtl="0">
              <a:lnSpc>
                <a:spcPct val="100000"/>
              </a:lnSpc>
              <a:spcBef>
                <a:spcPts val="0"/>
              </a:spcBef>
              <a:spcAft>
                <a:spcPts val="0"/>
              </a:spcAft>
              <a:buClr>
                <a:srgbClr val="535353"/>
              </a:buClr>
              <a:buSzPct val="25000"/>
              <a:buFont typeface="Calibri"/>
              <a:buNone/>
            </a:pPr>
            <a:r>
              <a:rPr lang="en" sz="4200" b="0" i="0" u="none" strike="noStrike" cap="none">
                <a:solidFill>
                  <a:srgbClr val="535353"/>
                </a:solidFill>
                <a:latin typeface="Calibri"/>
                <a:ea typeface="Calibri"/>
                <a:cs typeface="Calibri"/>
                <a:sym typeface="Calibri"/>
              </a:rPr>
              <a:t>Inspiring women to excel in technology careers</a:t>
            </a:r>
            <a:r>
              <a:rPr lang="en" sz="4200" b="1" i="0" u="none" strike="noStrike" cap="none">
                <a:solidFill>
                  <a:srgbClr val="535353"/>
                </a:solidFill>
                <a:latin typeface="Calibri"/>
                <a:ea typeface="Calibri"/>
                <a:cs typeface="Calibri"/>
                <a:sym typeface="Calibri"/>
              </a:rPr>
              <a:t>. </a:t>
            </a:r>
          </a:p>
        </p:txBody>
      </p:sp>
      <p:pic>
        <p:nvPicPr>
          <p:cNvPr id="188" name="Shape 188" descr="CMC 1663.JPG"/>
          <p:cNvPicPr preferRelativeResize="0"/>
          <p:nvPr/>
        </p:nvPicPr>
        <p:blipFill rotWithShape="1">
          <a:blip r:embed="rId3">
            <a:alphaModFix/>
          </a:blip>
          <a:srcRect l="24925" t="23056" r="29715" b="25739"/>
          <a:stretch/>
        </p:blipFill>
        <p:spPr>
          <a:xfrm>
            <a:off x="5111298" y="0"/>
            <a:ext cx="4050000" cy="51435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679" y="48527"/>
            <a:ext cx="8229600" cy="857400"/>
          </a:xfrm>
        </p:spPr>
        <p:txBody>
          <a:bodyPr/>
          <a:lstStyle/>
          <a:p>
            <a:r>
              <a:rPr lang="en-US" dirty="0" smtClean="0">
                <a:solidFill>
                  <a:srgbClr val="00B6AA"/>
                </a:solidFill>
                <a:latin typeface="Montserrat"/>
              </a:rPr>
              <a:t>Design Patterns</a:t>
            </a:r>
            <a:endParaRPr lang="en-US" dirty="0"/>
          </a:p>
        </p:txBody>
      </p:sp>
      <p:grpSp>
        <p:nvGrpSpPr>
          <p:cNvPr id="6" name="Group 5"/>
          <p:cNvGrpSpPr/>
          <p:nvPr/>
        </p:nvGrpSpPr>
        <p:grpSpPr>
          <a:xfrm>
            <a:off x="2402039" y="805121"/>
            <a:ext cx="4273199" cy="3624052"/>
            <a:chOff x="169933" y="805121"/>
            <a:chExt cx="4273199" cy="3624052"/>
          </a:xfrm>
        </p:grpSpPr>
        <p:grpSp>
          <p:nvGrpSpPr>
            <p:cNvPr id="44" name="Group 43"/>
            <p:cNvGrpSpPr/>
            <p:nvPr/>
          </p:nvGrpSpPr>
          <p:grpSpPr>
            <a:xfrm>
              <a:off x="169933" y="805121"/>
              <a:ext cx="4273199" cy="3333546"/>
              <a:chOff x="1930436" y="1031976"/>
              <a:chExt cx="4238410" cy="3346696"/>
            </a:xfrm>
          </p:grpSpPr>
          <p:sp>
            <p:nvSpPr>
              <p:cNvPr id="10" name="Oval 9"/>
              <p:cNvSpPr/>
              <p:nvPr/>
            </p:nvSpPr>
            <p:spPr>
              <a:xfrm>
                <a:off x="4902021" y="2947683"/>
                <a:ext cx="1266825" cy="1303337"/>
              </a:xfrm>
              <a:prstGeom prst="ellipse">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a:t>
                </a:r>
              </a:p>
              <a:p>
                <a:pPr algn="ctr"/>
                <a:endParaRPr lang="en-US" dirty="0"/>
              </a:p>
            </p:txBody>
          </p:sp>
          <p:grpSp>
            <p:nvGrpSpPr>
              <p:cNvPr id="43" name="Group 42"/>
              <p:cNvGrpSpPr/>
              <p:nvPr/>
            </p:nvGrpSpPr>
            <p:grpSpPr>
              <a:xfrm>
                <a:off x="1930436" y="1031976"/>
                <a:ext cx="3248131" cy="3346696"/>
                <a:chOff x="1930436" y="1031976"/>
                <a:chExt cx="3248131" cy="3346696"/>
              </a:xfrm>
            </p:grpSpPr>
            <p:sp>
              <p:nvSpPr>
                <p:cNvPr id="5" name="Oval 4"/>
                <p:cNvSpPr/>
                <p:nvPr/>
              </p:nvSpPr>
              <p:spPr>
                <a:xfrm>
                  <a:off x="3244888" y="1031976"/>
                  <a:ext cx="1352550" cy="1311125"/>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Controller</a:t>
                  </a:r>
                </a:p>
                <a:p>
                  <a:pPr algn="ctr"/>
                  <a:endParaRPr lang="en-US" dirty="0"/>
                </a:p>
              </p:txBody>
            </p:sp>
            <p:sp>
              <p:nvSpPr>
                <p:cNvPr id="8" name="Oval 7"/>
                <p:cNvSpPr/>
                <p:nvPr/>
              </p:nvSpPr>
              <p:spPr>
                <a:xfrm>
                  <a:off x="1930436" y="3075335"/>
                  <a:ext cx="1314450" cy="1303337"/>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p>
              </p:txBody>
            </p:sp>
            <p:sp>
              <p:nvSpPr>
                <p:cNvPr id="39" name="Right Arrow 38"/>
                <p:cNvSpPr/>
                <p:nvPr/>
              </p:nvSpPr>
              <p:spPr>
                <a:xfrm rot="14047149">
                  <a:off x="4395767" y="2264157"/>
                  <a:ext cx="965525" cy="600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7613972">
                  <a:off x="2560593" y="2302855"/>
                  <a:ext cx="965525" cy="600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3349972" y="3445886"/>
                  <a:ext cx="1465121" cy="61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TextBox 3"/>
            <p:cNvSpPr txBox="1"/>
            <p:nvPr/>
          </p:nvSpPr>
          <p:spPr>
            <a:xfrm>
              <a:off x="1487607" y="3721287"/>
              <a:ext cx="1590661" cy="707886"/>
            </a:xfrm>
            <a:prstGeom prst="rect">
              <a:avLst/>
            </a:prstGeom>
            <a:noFill/>
          </p:spPr>
          <p:txBody>
            <a:bodyPr wrap="square" rtlCol="0">
              <a:spAutoFit/>
            </a:bodyPr>
            <a:lstStyle/>
            <a:p>
              <a:r>
                <a:rPr lang="en-US" sz="4000" dirty="0" smtClean="0">
                  <a:latin typeface="Calibri" panose="020F0502020204030204" pitchFamily="34" charset="0"/>
                  <a:cs typeface="Calibri" panose="020F0502020204030204" pitchFamily="34" charset="0"/>
                </a:rPr>
                <a:t>MVC</a:t>
              </a:r>
              <a:endParaRPr lang="en-US" sz="4000" dirty="0">
                <a:latin typeface="Calibri" panose="020F0502020204030204" pitchFamily="34" charset="0"/>
                <a:cs typeface="Calibri" panose="020F0502020204030204" pitchFamily="34" charset="0"/>
              </a:endParaRPr>
            </a:p>
          </p:txBody>
        </p:sp>
      </p:grpSp>
      <p:grpSp>
        <p:nvGrpSpPr>
          <p:cNvPr id="7" name="Group 6"/>
          <p:cNvGrpSpPr/>
          <p:nvPr/>
        </p:nvGrpSpPr>
        <p:grpSpPr>
          <a:xfrm>
            <a:off x="2424331" y="805121"/>
            <a:ext cx="4295281" cy="3466032"/>
            <a:chOff x="4722616" y="941351"/>
            <a:chExt cx="4295281" cy="3466032"/>
          </a:xfrm>
        </p:grpSpPr>
        <p:grpSp>
          <p:nvGrpSpPr>
            <p:cNvPr id="3" name="Group 2"/>
            <p:cNvGrpSpPr/>
            <p:nvPr/>
          </p:nvGrpSpPr>
          <p:grpSpPr>
            <a:xfrm>
              <a:off x="4722616" y="941351"/>
              <a:ext cx="4295281" cy="3333546"/>
              <a:chOff x="4746921" y="1165921"/>
              <a:chExt cx="4273199" cy="3333546"/>
            </a:xfrm>
          </p:grpSpPr>
          <p:grpSp>
            <p:nvGrpSpPr>
              <p:cNvPr id="11" name="Group 10"/>
              <p:cNvGrpSpPr/>
              <p:nvPr/>
            </p:nvGrpSpPr>
            <p:grpSpPr>
              <a:xfrm>
                <a:off x="4746921" y="1165921"/>
                <a:ext cx="4273199" cy="3333546"/>
                <a:chOff x="1930436" y="1031976"/>
                <a:chExt cx="4238410" cy="3346696"/>
              </a:xfrm>
            </p:grpSpPr>
            <p:sp>
              <p:nvSpPr>
                <p:cNvPr id="12" name="Oval 11"/>
                <p:cNvSpPr/>
                <p:nvPr/>
              </p:nvSpPr>
              <p:spPr>
                <a:xfrm>
                  <a:off x="4902021" y="2947683"/>
                  <a:ext cx="1266825" cy="1303337"/>
                </a:xfrm>
                <a:prstGeom prst="ellipse">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a:t>
                  </a:r>
                </a:p>
                <a:p>
                  <a:pPr algn="ctr"/>
                  <a:endParaRPr lang="en-US" dirty="0"/>
                </a:p>
              </p:txBody>
            </p:sp>
            <p:grpSp>
              <p:nvGrpSpPr>
                <p:cNvPr id="13" name="Group 12"/>
                <p:cNvGrpSpPr/>
                <p:nvPr/>
              </p:nvGrpSpPr>
              <p:grpSpPr>
                <a:xfrm>
                  <a:off x="1930436" y="1031976"/>
                  <a:ext cx="3246564" cy="3346696"/>
                  <a:chOff x="1930436" y="1031976"/>
                  <a:chExt cx="3246564" cy="3346696"/>
                </a:xfrm>
              </p:grpSpPr>
              <p:sp>
                <p:nvSpPr>
                  <p:cNvPr id="14" name="Oval 13"/>
                  <p:cNvSpPr/>
                  <p:nvPr/>
                </p:nvSpPr>
                <p:spPr>
                  <a:xfrm>
                    <a:off x="3244888" y="1031976"/>
                    <a:ext cx="1352550" cy="1311125"/>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latin typeface="Calibri" panose="020F0502020204030204" pitchFamily="34" charset="0"/>
                        <a:cs typeface="Calibri" panose="020F0502020204030204" pitchFamily="34" charset="0"/>
                      </a:rPr>
                      <a:t>ModelView</a:t>
                    </a:r>
                    <a:endParaRPr lang="en-US" sz="1200" dirty="0">
                      <a:latin typeface="Calibri" panose="020F0502020204030204" pitchFamily="34" charset="0"/>
                      <a:cs typeface="Calibri" panose="020F0502020204030204" pitchFamily="34" charset="0"/>
                    </a:endParaRPr>
                  </a:p>
                </p:txBody>
              </p:sp>
              <p:sp>
                <p:nvSpPr>
                  <p:cNvPr id="15" name="Oval 14"/>
                  <p:cNvSpPr/>
                  <p:nvPr/>
                </p:nvSpPr>
                <p:spPr>
                  <a:xfrm>
                    <a:off x="1930436" y="3075335"/>
                    <a:ext cx="1314450" cy="1303337"/>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p>
                </p:txBody>
              </p:sp>
              <p:sp>
                <p:nvSpPr>
                  <p:cNvPr id="16" name="Right Arrow 15"/>
                  <p:cNvSpPr/>
                  <p:nvPr/>
                </p:nvSpPr>
                <p:spPr>
                  <a:xfrm rot="14047149">
                    <a:off x="4526259" y="2260205"/>
                    <a:ext cx="965525" cy="335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Right Arrow 18"/>
              <p:cNvSpPr/>
              <p:nvPr/>
            </p:nvSpPr>
            <p:spPr>
              <a:xfrm rot="3141047">
                <a:off x="7112795" y="2644004"/>
                <a:ext cx="961731" cy="40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8665726">
                <a:off x="5709517" y="2702827"/>
                <a:ext cx="961731" cy="338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7858508">
                <a:off x="5314288" y="2557616"/>
                <a:ext cx="961731" cy="40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6087481" y="3699497"/>
              <a:ext cx="1837368" cy="707886"/>
            </a:xfrm>
            <a:prstGeom prst="rect">
              <a:avLst/>
            </a:prstGeom>
            <a:noFill/>
          </p:spPr>
          <p:txBody>
            <a:bodyPr wrap="square" rtlCol="0">
              <a:spAutoFit/>
            </a:bodyPr>
            <a:lstStyle/>
            <a:p>
              <a:r>
                <a:rPr lang="en-US" sz="4000" dirty="0" smtClean="0">
                  <a:latin typeface="Calibri" panose="020F0502020204030204" pitchFamily="34" charset="0"/>
                  <a:cs typeface="Calibri" panose="020F0502020204030204" pitchFamily="34" charset="0"/>
                </a:rPr>
                <a:t>MVVM</a:t>
              </a:r>
              <a:endParaRPr lang="en-US" sz="4000" dirty="0">
                <a:latin typeface="Calibri" panose="020F0502020204030204" pitchFamily="34" charset="0"/>
                <a:cs typeface="Calibri" panose="020F0502020204030204" pitchFamily="34" charset="0"/>
              </a:endParaRPr>
            </a:p>
          </p:txBody>
        </p:sp>
      </p:grpSp>
      <p:sp>
        <p:nvSpPr>
          <p:cNvPr id="9" name="TextBox 8"/>
          <p:cNvSpPr txBox="1"/>
          <p:nvPr/>
        </p:nvSpPr>
        <p:spPr>
          <a:xfrm>
            <a:off x="3691094" y="1102246"/>
            <a:ext cx="1558239" cy="707886"/>
          </a:xfrm>
          <a:prstGeom prst="rect">
            <a:avLst/>
          </a:prstGeom>
          <a:noFill/>
        </p:spPr>
        <p:txBody>
          <a:bodyPr wrap="square" rtlCol="0">
            <a:spAutoFit/>
          </a:bodyPr>
          <a:lstStyle/>
          <a:p>
            <a:r>
              <a:rPr lang="en-US" sz="4000" dirty="0" smtClean="0">
                <a:solidFill>
                  <a:schemeClr val="accent6"/>
                </a:solidFill>
                <a:latin typeface="Calibri" panose="020F0502020204030204" pitchFamily="34" charset="0"/>
                <a:cs typeface="Calibri" panose="020F0502020204030204" pitchFamily="34" charset="0"/>
              </a:rPr>
              <a:t>MVW</a:t>
            </a:r>
            <a:endParaRPr lang="en-US" sz="4000"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501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nodeType="withEffect">
                                  <p:stCondLst>
                                    <p:cond delay="0"/>
                                  </p:stCondLst>
                                  <p:childTnLst>
                                    <p:animMotion origin="layout" path="M -4.16667E-6 -1.97531E-6 L -0.24635 -0.00154 " pathEditMode="relative" rAng="0" ptsTypes="AA">
                                      <p:cBhvr>
                                        <p:cTn id="18" dur="2000" fill="hold"/>
                                        <p:tgtEl>
                                          <p:spTgt spid="6"/>
                                        </p:tgtEl>
                                        <p:attrNameLst>
                                          <p:attrName>ppt_x</p:attrName>
                                          <p:attrName>ppt_y</p:attrName>
                                        </p:attrNameLst>
                                      </p:cBhvr>
                                      <p:rCtr x="-12326" y="-93"/>
                                    </p:animMotion>
                                  </p:childTnLst>
                                </p:cTn>
                              </p:par>
                              <p:par>
                                <p:cTn id="19" presetID="42" presetClass="path" presetSubtype="0" accel="50000" decel="50000" fill="hold" nodeType="withEffect">
                                  <p:stCondLst>
                                    <p:cond delay="0"/>
                                  </p:stCondLst>
                                  <p:childTnLst>
                                    <p:animMotion origin="layout" path="M 0 1.23457E-7 L 0.2658 -0.00185 " pathEditMode="relative" rAng="0" ptsTypes="AA">
                                      <p:cBhvr>
                                        <p:cTn id="20" dur="2000" fill="hold"/>
                                        <p:tgtEl>
                                          <p:spTgt spid="7"/>
                                        </p:tgtEl>
                                        <p:attrNameLst>
                                          <p:attrName>ppt_x</p:attrName>
                                          <p:attrName>ppt_y</p:attrName>
                                        </p:attrNameLst>
                                      </p:cBhvr>
                                      <p:rCtr x="13281" y="-93"/>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6AA"/>
                </a:solidFill>
                <a:latin typeface="Montserrat"/>
              </a:rPr>
              <a:t>Single Page Application</a:t>
            </a:r>
            <a:endParaRPr lang="en-US" dirty="0"/>
          </a:p>
        </p:txBody>
      </p:sp>
      <p:sp>
        <p:nvSpPr>
          <p:cNvPr id="3" name="Rectangle 2"/>
          <p:cNvSpPr/>
          <p:nvPr/>
        </p:nvSpPr>
        <p:spPr>
          <a:xfrm>
            <a:off x="476249" y="1200150"/>
            <a:ext cx="2324101" cy="3867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730942"/>
            <a:ext cx="2020052" cy="1662264"/>
          </a:xfrm>
          <a:prstGeom prst="rect">
            <a:avLst/>
          </a:prstGeom>
        </p:spPr>
      </p:pic>
      <p:sp>
        <p:nvSpPr>
          <p:cNvPr id="6" name="TextBox 5"/>
          <p:cNvSpPr txBox="1"/>
          <p:nvPr/>
        </p:nvSpPr>
        <p:spPr>
          <a:xfrm>
            <a:off x="476249" y="1314450"/>
            <a:ext cx="2324101" cy="276999"/>
          </a:xfrm>
          <a:prstGeom prst="rect">
            <a:avLst/>
          </a:prstGeom>
          <a:noFill/>
        </p:spPr>
        <p:txBody>
          <a:bodyPr wrap="square" rtlCol="0">
            <a:spAutoFit/>
          </a:bodyPr>
          <a:lstStyle/>
          <a:p>
            <a:r>
              <a:rPr lang="en-US" sz="1200" dirty="0" smtClean="0"/>
              <a:t>www.myApp.com/home</a:t>
            </a:r>
            <a:endParaRPr lang="en-US" sz="1200" dirty="0"/>
          </a:p>
        </p:txBody>
      </p:sp>
      <p:cxnSp>
        <p:nvCxnSpPr>
          <p:cNvPr id="8" name="Straight Connector 7"/>
          <p:cNvCxnSpPr/>
          <p:nvPr/>
        </p:nvCxnSpPr>
        <p:spPr>
          <a:xfrm>
            <a:off x="476249" y="1591449"/>
            <a:ext cx="2324101"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2838450" y="1958062"/>
            <a:ext cx="4352925" cy="307777"/>
            <a:chOff x="2838450" y="1958062"/>
            <a:chExt cx="4352925" cy="307777"/>
          </a:xfrm>
        </p:grpSpPr>
        <p:cxnSp>
          <p:nvCxnSpPr>
            <p:cNvPr id="36" name="Straight Arrow Connector 35"/>
            <p:cNvCxnSpPr/>
            <p:nvPr/>
          </p:nvCxnSpPr>
          <p:spPr>
            <a:xfrm>
              <a:off x="2838450" y="2200499"/>
              <a:ext cx="4352925" cy="1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153276" y="1958062"/>
              <a:ext cx="2638425" cy="307777"/>
            </a:xfrm>
            <a:prstGeom prst="rect">
              <a:avLst/>
            </a:prstGeom>
            <a:noFill/>
          </p:spPr>
          <p:txBody>
            <a:bodyPr wrap="square" rtlCol="0">
              <a:spAutoFit/>
            </a:bodyPr>
            <a:lstStyle/>
            <a:p>
              <a:r>
                <a:rPr lang="en-US" dirty="0" smtClean="0"/>
                <a:t>Initial Request</a:t>
              </a:r>
              <a:endParaRPr lang="en-US" dirty="0"/>
            </a:p>
          </p:txBody>
        </p:sp>
      </p:grpSp>
      <p:grpSp>
        <p:nvGrpSpPr>
          <p:cNvPr id="56" name="Group 55"/>
          <p:cNvGrpSpPr/>
          <p:nvPr/>
        </p:nvGrpSpPr>
        <p:grpSpPr>
          <a:xfrm>
            <a:off x="2800350" y="2351525"/>
            <a:ext cx="4352926" cy="307777"/>
            <a:chOff x="2800350" y="2351525"/>
            <a:chExt cx="4352926" cy="307777"/>
          </a:xfrm>
        </p:grpSpPr>
        <p:cxnSp>
          <p:nvCxnSpPr>
            <p:cNvPr id="41" name="Straight Arrow Connector 40"/>
            <p:cNvCxnSpPr/>
            <p:nvPr/>
          </p:nvCxnSpPr>
          <p:spPr>
            <a:xfrm flipH="1">
              <a:off x="2800350" y="2624024"/>
              <a:ext cx="4352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324350" y="2351525"/>
              <a:ext cx="1466850" cy="307777"/>
            </a:xfrm>
            <a:prstGeom prst="rect">
              <a:avLst/>
            </a:prstGeom>
            <a:noFill/>
          </p:spPr>
          <p:txBody>
            <a:bodyPr wrap="square" rtlCol="0">
              <a:spAutoFit/>
            </a:bodyPr>
            <a:lstStyle/>
            <a:p>
              <a:r>
                <a:rPr lang="en-US" dirty="0" smtClean="0"/>
                <a:t>HTML Page</a:t>
              </a:r>
              <a:endParaRPr lang="en-US" dirty="0"/>
            </a:p>
          </p:txBody>
        </p:sp>
      </p:grpSp>
      <p:sp>
        <p:nvSpPr>
          <p:cNvPr id="47" name="TextBox 46"/>
          <p:cNvSpPr txBox="1"/>
          <p:nvPr/>
        </p:nvSpPr>
        <p:spPr>
          <a:xfrm>
            <a:off x="476249" y="1804174"/>
            <a:ext cx="2324101" cy="307777"/>
          </a:xfrm>
          <a:prstGeom prst="rect">
            <a:avLst/>
          </a:prstGeom>
          <a:noFill/>
        </p:spPr>
        <p:txBody>
          <a:bodyPr wrap="square" rtlCol="0">
            <a:spAutoFit/>
          </a:bodyPr>
          <a:lstStyle/>
          <a:p>
            <a:endParaRPr lang="en-US" dirty="0"/>
          </a:p>
        </p:txBody>
      </p:sp>
      <p:sp>
        <p:nvSpPr>
          <p:cNvPr id="50" name="Rectangle 49"/>
          <p:cNvSpPr/>
          <p:nvPr/>
        </p:nvSpPr>
        <p:spPr>
          <a:xfrm>
            <a:off x="476249" y="1591449"/>
            <a:ext cx="2324101" cy="88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466723" y="2526769"/>
            <a:ext cx="2324101" cy="2417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2838450" y="2154794"/>
            <a:ext cx="4314826" cy="307777"/>
            <a:chOff x="2838450" y="2752725"/>
            <a:chExt cx="4314826" cy="307777"/>
          </a:xfrm>
        </p:grpSpPr>
        <p:cxnSp>
          <p:nvCxnSpPr>
            <p:cNvPr id="58" name="Straight Arrow Connector 57"/>
            <p:cNvCxnSpPr/>
            <p:nvPr/>
          </p:nvCxnSpPr>
          <p:spPr>
            <a:xfrm>
              <a:off x="2838450" y="3000375"/>
              <a:ext cx="43148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876675" y="2752725"/>
              <a:ext cx="2181225" cy="307777"/>
            </a:xfrm>
            <a:prstGeom prst="rect">
              <a:avLst/>
            </a:prstGeom>
            <a:noFill/>
          </p:spPr>
          <p:txBody>
            <a:bodyPr wrap="square" rtlCol="0">
              <a:spAutoFit/>
            </a:bodyPr>
            <a:lstStyle/>
            <a:p>
              <a:r>
                <a:rPr lang="en-US" dirty="0" smtClean="0"/>
                <a:t>Subsequent Requests</a:t>
              </a:r>
              <a:endParaRPr lang="en-US" dirty="0"/>
            </a:p>
          </p:txBody>
        </p:sp>
      </p:grpSp>
      <p:grpSp>
        <p:nvGrpSpPr>
          <p:cNvPr id="67" name="Group 66"/>
          <p:cNvGrpSpPr/>
          <p:nvPr/>
        </p:nvGrpSpPr>
        <p:grpSpPr>
          <a:xfrm>
            <a:off x="2790824" y="2712871"/>
            <a:ext cx="4219576" cy="307777"/>
            <a:chOff x="2790824" y="2712871"/>
            <a:chExt cx="4219576" cy="307777"/>
          </a:xfrm>
        </p:grpSpPr>
        <p:cxnSp>
          <p:nvCxnSpPr>
            <p:cNvPr id="65" name="Straight Arrow Connector 64"/>
            <p:cNvCxnSpPr/>
            <p:nvPr/>
          </p:nvCxnSpPr>
          <p:spPr>
            <a:xfrm flipH="1">
              <a:off x="2790824" y="2943225"/>
              <a:ext cx="4219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076699" y="2712871"/>
              <a:ext cx="2181225" cy="307777"/>
            </a:xfrm>
            <a:prstGeom prst="rect">
              <a:avLst/>
            </a:prstGeom>
            <a:noFill/>
          </p:spPr>
          <p:txBody>
            <a:bodyPr wrap="square" rtlCol="0">
              <a:spAutoFit/>
            </a:bodyPr>
            <a:lstStyle/>
            <a:p>
              <a:r>
                <a:rPr lang="en-US" dirty="0" smtClean="0"/>
                <a:t>JSON/ Partial Page</a:t>
              </a:r>
              <a:endParaRPr lang="en-US" dirty="0"/>
            </a:p>
          </p:txBody>
        </p:sp>
      </p:grpSp>
      <p:sp>
        <p:nvSpPr>
          <p:cNvPr id="53" name="Rectangle 52"/>
          <p:cNvSpPr/>
          <p:nvPr/>
        </p:nvSpPr>
        <p:spPr>
          <a:xfrm>
            <a:off x="476250" y="2505413"/>
            <a:ext cx="2324100" cy="249424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485900" y="2505413"/>
            <a:ext cx="1314450" cy="12715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8531" y="1258660"/>
            <a:ext cx="2324101" cy="276999"/>
          </a:xfrm>
          <a:prstGeom prst="rect">
            <a:avLst/>
          </a:prstGeom>
          <a:noFill/>
        </p:spPr>
        <p:txBody>
          <a:bodyPr wrap="square" rtlCol="0">
            <a:spAutoFit/>
          </a:bodyPr>
          <a:lstStyle/>
          <a:p>
            <a:r>
              <a:rPr lang="en-US" sz="1200" dirty="0" smtClean="0"/>
              <a:t>www.myApp.com/raffel</a:t>
            </a:r>
            <a:endParaRPr lang="en-US" sz="1200" dirty="0"/>
          </a:p>
        </p:txBody>
      </p:sp>
    </p:spTree>
    <p:extLst>
      <p:ext uri="{BB962C8B-B14F-4D97-AF65-F5344CB8AC3E}">
        <p14:creationId xmlns:p14="http://schemas.microsoft.com/office/powerpoint/2010/main" val="220195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down)">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55"/>
                                        </p:tgtEl>
                                      </p:cBhvr>
                                    </p:animEffect>
                                    <p:set>
                                      <p:cBhvr>
                                        <p:cTn id="17" dur="1" fill="hold">
                                          <p:stCondLst>
                                            <p:cond delay="499"/>
                                          </p:stCondLst>
                                        </p:cTn>
                                        <p:tgtEl>
                                          <p:spTgt spid="55"/>
                                        </p:tgtEl>
                                        <p:attrNameLst>
                                          <p:attrName>style.visibility</p:attrName>
                                        </p:attrNameLst>
                                      </p:cBhvr>
                                      <p:to>
                                        <p:strVal val="hidden"/>
                                      </p:to>
                                    </p:set>
                                  </p:childTnLst>
                                </p:cTn>
                              </p:par>
                              <p:par>
                                <p:cTn id="18" presetID="22" presetClass="exit" presetSubtype="4" fill="hold" nodeType="withEffect">
                                  <p:stCondLst>
                                    <p:cond delay="0"/>
                                  </p:stCondLst>
                                  <p:childTnLst>
                                    <p:animEffect transition="out" filter="wipe(down)">
                                      <p:cBhvr>
                                        <p:cTn id="19" dur="500"/>
                                        <p:tgtEl>
                                          <p:spTgt spid="56"/>
                                        </p:tgtEl>
                                      </p:cBhvr>
                                    </p:animEffect>
                                    <p:set>
                                      <p:cBhvr>
                                        <p:cTn id="20" dur="1" fill="hold">
                                          <p:stCondLst>
                                            <p:cond delay="499"/>
                                          </p:stCondLst>
                                        </p:cTn>
                                        <p:tgtEl>
                                          <p:spTgt spid="56"/>
                                        </p:tgtEl>
                                        <p:attrNameLst>
                                          <p:attrName>style.visibility</p:attrName>
                                        </p:attrNameLst>
                                      </p:cBhvr>
                                      <p:to>
                                        <p:strVal val="hidden"/>
                                      </p:to>
                                    </p:set>
                                  </p:childTnLst>
                                </p:cTn>
                              </p:par>
                              <p:par>
                                <p:cTn id="21" presetID="14" presetClass="entr" presetSubtype="1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randombar(horizontal)">
                                      <p:cBhvr>
                                        <p:cTn id="23" dur="500"/>
                                        <p:tgtEl>
                                          <p:spTgt spid="5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randombar(horizontal)">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down)">
                                      <p:cBhvr>
                                        <p:cTn id="31" dur="50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xit" presetSubtype="0" fill="hold" grpId="0"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down)">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randombar(horizontal)">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randombar(horizontal)">
                                      <p:cBhvr>
                                        <p:cTn id="5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0" grpId="0" animBg="1"/>
      <p:bldP spid="51" grpId="0" animBg="1"/>
      <p:bldP spid="53" grpId="0" animBg="1"/>
      <p:bldP spid="52" grpId="0" animBg="1"/>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0155" y="168642"/>
            <a:ext cx="7379110" cy="4776781"/>
          </a:xfrm>
          <a:prstGeom prst="rect">
            <a:avLst/>
          </a:prstGeom>
        </p:spPr>
      </p:pic>
    </p:spTree>
    <p:extLst>
      <p:ext uri="{BB962C8B-B14F-4D97-AF65-F5344CB8AC3E}">
        <p14:creationId xmlns:p14="http://schemas.microsoft.com/office/powerpoint/2010/main" val="10385174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718972"/>
          </a:xfrm>
        </p:spPr>
        <p:txBody>
          <a:bodyPr/>
          <a:lstStyle/>
          <a:p>
            <a:r>
              <a:rPr lang="en-US" dirty="0" smtClean="0">
                <a:solidFill>
                  <a:srgbClr val="00B6AA"/>
                </a:solidFill>
                <a:latin typeface="Montserrat"/>
              </a:rPr>
              <a:t>Service</a:t>
            </a:r>
            <a:endParaRPr lang="en-US" dirty="0"/>
          </a:p>
        </p:txBody>
      </p:sp>
      <p:sp>
        <p:nvSpPr>
          <p:cNvPr id="14" name="Freeform 13"/>
          <p:cNvSpPr/>
          <p:nvPr/>
        </p:nvSpPr>
        <p:spPr>
          <a:xfrm>
            <a:off x="916693" y="2421060"/>
            <a:ext cx="2860712" cy="1098042"/>
          </a:xfrm>
          <a:custGeom>
            <a:avLst/>
            <a:gdLst>
              <a:gd name="connsiteX0" fmla="*/ 0 w 2860712"/>
              <a:gd name="connsiteY0" fmla="*/ 0 h 1098042"/>
              <a:gd name="connsiteX1" fmla="*/ 2860712 w 2860712"/>
              <a:gd name="connsiteY1" fmla="*/ 0 h 1098042"/>
              <a:gd name="connsiteX2" fmla="*/ 2860712 w 2860712"/>
              <a:gd name="connsiteY2" fmla="*/ 1098042 h 1098042"/>
              <a:gd name="connsiteX3" fmla="*/ 0 w 2860712"/>
              <a:gd name="connsiteY3" fmla="*/ 1098042 h 1098042"/>
              <a:gd name="connsiteX4" fmla="*/ 0 w 2860712"/>
              <a:gd name="connsiteY4" fmla="*/ 0 h 1098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0712" h="1098042">
                <a:moveTo>
                  <a:pt x="0" y="0"/>
                </a:moveTo>
                <a:lnTo>
                  <a:pt x="2860712" y="0"/>
                </a:lnTo>
                <a:lnTo>
                  <a:pt x="2860712" y="1098042"/>
                </a:lnTo>
                <a:lnTo>
                  <a:pt x="0" y="1098042"/>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lvl="0" algn="ctr" defTabSz="1778000">
              <a:lnSpc>
                <a:spcPct val="90000"/>
              </a:lnSpc>
              <a:spcBef>
                <a:spcPct val="0"/>
              </a:spcBef>
              <a:spcAft>
                <a:spcPct val="35000"/>
              </a:spcAft>
            </a:pPr>
            <a:endParaRPr lang="en-US" sz="4000" kern="1200" dirty="0"/>
          </a:p>
        </p:txBody>
      </p:sp>
      <p:sp>
        <p:nvSpPr>
          <p:cNvPr id="22" name="Rounded Rectangle 21"/>
          <p:cNvSpPr/>
          <p:nvPr/>
        </p:nvSpPr>
        <p:spPr>
          <a:xfrm>
            <a:off x="283059" y="2512780"/>
            <a:ext cx="8287112" cy="523971"/>
          </a:xfrm>
          <a:prstGeom prst="roundRect">
            <a:avLst/>
          </a:prstGeom>
        </p:spPr>
        <p:style>
          <a:lnRef idx="2">
            <a:schemeClr val="dk1"/>
          </a:lnRef>
          <a:fillRef idx="1">
            <a:schemeClr val="lt1"/>
          </a:fillRef>
          <a:effectRef idx="0">
            <a:schemeClr val="dk1"/>
          </a:effectRef>
          <a:fontRef idx="minor">
            <a:schemeClr val="dk1"/>
          </a:fontRef>
        </p:style>
        <p:txBody>
          <a:bodyPr spcFirstLastPara="0" vert="horz" wrap="square" lIns="138664" tIns="138664" rIns="138664" bIns="138664" numCol="1" spcCol="1270" anchor="ctr" anchorCtr="0">
            <a:noAutofit/>
          </a:bodyPr>
          <a:lstStyle/>
          <a:p>
            <a:pPr defTabSz="1244600">
              <a:lnSpc>
                <a:spcPct val="90000"/>
              </a:lnSpc>
              <a:spcBef>
                <a:spcPct val="0"/>
              </a:spcBef>
              <a:spcAft>
                <a:spcPct val="35000"/>
              </a:spcAft>
            </a:pPr>
            <a:r>
              <a:rPr lang="en-US" sz="2400" kern="1200" dirty="0"/>
              <a:t>Services encapsulates shared behavior/reusable logic.</a:t>
            </a:r>
          </a:p>
        </p:txBody>
      </p:sp>
      <p:sp>
        <p:nvSpPr>
          <p:cNvPr id="44" name="Freeform 43"/>
          <p:cNvSpPr/>
          <p:nvPr/>
        </p:nvSpPr>
        <p:spPr>
          <a:xfrm>
            <a:off x="5321660" y="818994"/>
            <a:ext cx="3650946" cy="817249"/>
          </a:xfrm>
          <a:custGeom>
            <a:avLst/>
            <a:gdLst>
              <a:gd name="connsiteX0" fmla="*/ 0 w 5915025"/>
              <a:gd name="connsiteY0" fmla="*/ 109202 h 655200"/>
              <a:gd name="connsiteX1" fmla="*/ 109202 w 5915025"/>
              <a:gd name="connsiteY1" fmla="*/ 0 h 655200"/>
              <a:gd name="connsiteX2" fmla="*/ 5805823 w 5915025"/>
              <a:gd name="connsiteY2" fmla="*/ 0 h 655200"/>
              <a:gd name="connsiteX3" fmla="*/ 5915025 w 5915025"/>
              <a:gd name="connsiteY3" fmla="*/ 109202 h 655200"/>
              <a:gd name="connsiteX4" fmla="*/ 5915025 w 5915025"/>
              <a:gd name="connsiteY4" fmla="*/ 545998 h 655200"/>
              <a:gd name="connsiteX5" fmla="*/ 5805823 w 5915025"/>
              <a:gd name="connsiteY5" fmla="*/ 655200 h 655200"/>
              <a:gd name="connsiteX6" fmla="*/ 109202 w 5915025"/>
              <a:gd name="connsiteY6" fmla="*/ 655200 h 655200"/>
              <a:gd name="connsiteX7" fmla="*/ 0 w 5915025"/>
              <a:gd name="connsiteY7" fmla="*/ 545998 h 655200"/>
              <a:gd name="connsiteX8" fmla="*/ 0 w 5915025"/>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5025" h="655200">
                <a:moveTo>
                  <a:pt x="0" y="109202"/>
                </a:moveTo>
                <a:cubicBezTo>
                  <a:pt x="0" y="48891"/>
                  <a:pt x="48891" y="0"/>
                  <a:pt x="109202" y="0"/>
                </a:cubicBezTo>
                <a:lnTo>
                  <a:pt x="5805823" y="0"/>
                </a:lnTo>
                <a:cubicBezTo>
                  <a:pt x="5866134" y="0"/>
                  <a:pt x="5915025" y="48891"/>
                  <a:pt x="5915025" y="109202"/>
                </a:cubicBezTo>
                <a:lnTo>
                  <a:pt x="5915025" y="545998"/>
                </a:lnTo>
                <a:cubicBezTo>
                  <a:pt x="5915025" y="606309"/>
                  <a:pt x="5866134" y="655200"/>
                  <a:pt x="5805823" y="655200"/>
                </a:cubicBezTo>
                <a:lnTo>
                  <a:pt x="109202" y="655200"/>
                </a:lnTo>
                <a:cubicBezTo>
                  <a:pt x="48891" y="655200"/>
                  <a:pt x="0" y="606309"/>
                  <a:pt x="0" y="545998"/>
                </a:cubicBezTo>
                <a:lnTo>
                  <a:pt x="0" y="10920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8664" tIns="138664" rIns="138664" bIns="138664" numCol="1" spcCol="1270" anchor="ctr" anchorCtr="0">
            <a:noAutofit/>
          </a:bodyPr>
          <a:lstStyle/>
          <a:p>
            <a:pPr lvl="0" algn="l" defTabSz="1244600">
              <a:lnSpc>
                <a:spcPct val="90000"/>
              </a:lnSpc>
              <a:spcBef>
                <a:spcPct val="0"/>
              </a:spcBef>
              <a:spcAft>
                <a:spcPct val="35000"/>
              </a:spcAft>
            </a:pPr>
            <a:r>
              <a:rPr lang="en-US" sz="2400" kern="1200" dirty="0" smtClean="0"/>
              <a:t>Separation Of Concern </a:t>
            </a:r>
            <a:endParaRPr lang="en-US" sz="2400" kern="1200" dirty="0"/>
          </a:p>
        </p:txBody>
      </p:sp>
      <p:sp>
        <p:nvSpPr>
          <p:cNvPr id="45" name="Freeform 44"/>
          <p:cNvSpPr/>
          <p:nvPr/>
        </p:nvSpPr>
        <p:spPr>
          <a:xfrm>
            <a:off x="5321660" y="1619565"/>
            <a:ext cx="3650946" cy="817249"/>
          </a:xfrm>
          <a:custGeom>
            <a:avLst/>
            <a:gdLst>
              <a:gd name="connsiteX0" fmla="*/ 0 w 5915025"/>
              <a:gd name="connsiteY0" fmla="*/ 109202 h 655200"/>
              <a:gd name="connsiteX1" fmla="*/ 109202 w 5915025"/>
              <a:gd name="connsiteY1" fmla="*/ 0 h 655200"/>
              <a:gd name="connsiteX2" fmla="*/ 5805823 w 5915025"/>
              <a:gd name="connsiteY2" fmla="*/ 0 h 655200"/>
              <a:gd name="connsiteX3" fmla="*/ 5915025 w 5915025"/>
              <a:gd name="connsiteY3" fmla="*/ 109202 h 655200"/>
              <a:gd name="connsiteX4" fmla="*/ 5915025 w 5915025"/>
              <a:gd name="connsiteY4" fmla="*/ 545998 h 655200"/>
              <a:gd name="connsiteX5" fmla="*/ 5805823 w 5915025"/>
              <a:gd name="connsiteY5" fmla="*/ 655200 h 655200"/>
              <a:gd name="connsiteX6" fmla="*/ 109202 w 5915025"/>
              <a:gd name="connsiteY6" fmla="*/ 655200 h 655200"/>
              <a:gd name="connsiteX7" fmla="*/ 0 w 5915025"/>
              <a:gd name="connsiteY7" fmla="*/ 545998 h 655200"/>
              <a:gd name="connsiteX8" fmla="*/ 0 w 5915025"/>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5025" h="655200">
                <a:moveTo>
                  <a:pt x="0" y="109202"/>
                </a:moveTo>
                <a:cubicBezTo>
                  <a:pt x="0" y="48891"/>
                  <a:pt x="48891" y="0"/>
                  <a:pt x="109202" y="0"/>
                </a:cubicBezTo>
                <a:lnTo>
                  <a:pt x="5805823" y="0"/>
                </a:lnTo>
                <a:cubicBezTo>
                  <a:pt x="5866134" y="0"/>
                  <a:pt x="5915025" y="48891"/>
                  <a:pt x="5915025" y="109202"/>
                </a:cubicBezTo>
                <a:lnTo>
                  <a:pt x="5915025" y="545998"/>
                </a:lnTo>
                <a:cubicBezTo>
                  <a:pt x="5915025" y="606309"/>
                  <a:pt x="5866134" y="655200"/>
                  <a:pt x="5805823" y="655200"/>
                </a:cubicBezTo>
                <a:lnTo>
                  <a:pt x="109202" y="655200"/>
                </a:lnTo>
                <a:cubicBezTo>
                  <a:pt x="48891" y="655200"/>
                  <a:pt x="0" y="606309"/>
                  <a:pt x="0" y="545998"/>
                </a:cubicBezTo>
                <a:lnTo>
                  <a:pt x="0" y="10920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8664" tIns="138664" rIns="138664" bIns="138664" numCol="1" spcCol="1270" anchor="ctr" anchorCtr="0">
            <a:noAutofit/>
          </a:bodyPr>
          <a:lstStyle/>
          <a:p>
            <a:pPr lvl="0" algn="l" defTabSz="1244600">
              <a:lnSpc>
                <a:spcPct val="90000"/>
              </a:lnSpc>
              <a:spcBef>
                <a:spcPct val="0"/>
              </a:spcBef>
              <a:spcAft>
                <a:spcPct val="35000"/>
              </a:spcAft>
            </a:pPr>
            <a:r>
              <a:rPr lang="en-US" sz="2400" kern="1200" dirty="0" smtClean="0"/>
              <a:t>Singleton</a:t>
            </a:r>
            <a:endParaRPr lang="en-US" sz="2400" kern="1200" dirty="0"/>
          </a:p>
        </p:txBody>
      </p:sp>
      <p:sp>
        <p:nvSpPr>
          <p:cNvPr id="46" name="Freeform 45"/>
          <p:cNvSpPr/>
          <p:nvPr/>
        </p:nvSpPr>
        <p:spPr>
          <a:xfrm>
            <a:off x="5321660" y="2384139"/>
            <a:ext cx="3650946" cy="817249"/>
          </a:xfrm>
          <a:custGeom>
            <a:avLst/>
            <a:gdLst>
              <a:gd name="connsiteX0" fmla="*/ 0 w 5915025"/>
              <a:gd name="connsiteY0" fmla="*/ 109202 h 655200"/>
              <a:gd name="connsiteX1" fmla="*/ 109202 w 5915025"/>
              <a:gd name="connsiteY1" fmla="*/ 0 h 655200"/>
              <a:gd name="connsiteX2" fmla="*/ 5805823 w 5915025"/>
              <a:gd name="connsiteY2" fmla="*/ 0 h 655200"/>
              <a:gd name="connsiteX3" fmla="*/ 5915025 w 5915025"/>
              <a:gd name="connsiteY3" fmla="*/ 109202 h 655200"/>
              <a:gd name="connsiteX4" fmla="*/ 5915025 w 5915025"/>
              <a:gd name="connsiteY4" fmla="*/ 545998 h 655200"/>
              <a:gd name="connsiteX5" fmla="*/ 5805823 w 5915025"/>
              <a:gd name="connsiteY5" fmla="*/ 655200 h 655200"/>
              <a:gd name="connsiteX6" fmla="*/ 109202 w 5915025"/>
              <a:gd name="connsiteY6" fmla="*/ 655200 h 655200"/>
              <a:gd name="connsiteX7" fmla="*/ 0 w 5915025"/>
              <a:gd name="connsiteY7" fmla="*/ 545998 h 655200"/>
              <a:gd name="connsiteX8" fmla="*/ 0 w 5915025"/>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5025" h="655200">
                <a:moveTo>
                  <a:pt x="0" y="109202"/>
                </a:moveTo>
                <a:cubicBezTo>
                  <a:pt x="0" y="48891"/>
                  <a:pt x="48891" y="0"/>
                  <a:pt x="109202" y="0"/>
                </a:cubicBezTo>
                <a:lnTo>
                  <a:pt x="5805823" y="0"/>
                </a:lnTo>
                <a:cubicBezTo>
                  <a:pt x="5866134" y="0"/>
                  <a:pt x="5915025" y="48891"/>
                  <a:pt x="5915025" y="109202"/>
                </a:cubicBezTo>
                <a:lnTo>
                  <a:pt x="5915025" y="545998"/>
                </a:lnTo>
                <a:cubicBezTo>
                  <a:pt x="5915025" y="606309"/>
                  <a:pt x="5866134" y="655200"/>
                  <a:pt x="5805823" y="655200"/>
                </a:cubicBezTo>
                <a:lnTo>
                  <a:pt x="109202" y="655200"/>
                </a:lnTo>
                <a:cubicBezTo>
                  <a:pt x="48891" y="655200"/>
                  <a:pt x="0" y="606309"/>
                  <a:pt x="0" y="545998"/>
                </a:cubicBezTo>
                <a:lnTo>
                  <a:pt x="0" y="10920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8664" tIns="138664" rIns="138664" bIns="138664" numCol="1" spcCol="1270" anchor="ctr" anchorCtr="0">
            <a:noAutofit/>
          </a:bodyPr>
          <a:lstStyle/>
          <a:p>
            <a:pPr lvl="0" algn="l" defTabSz="1244600">
              <a:lnSpc>
                <a:spcPct val="90000"/>
              </a:lnSpc>
              <a:spcBef>
                <a:spcPct val="0"/>
              </a:spcBef>
              <a:spcAft>
                <a:spcPct val="35000"/>
              </a:spcAft>
            </a:pPr>
            <a:r>
              <a:rPr lang="en-US" sz="2400" kern="1200" dirty="0" smtClean="0"/>
              <a:t>Lazy Loading</a:t>
            </a:r>
            <a:endParaRPr lang="en-US" sz="2400" kern="1200" dirty="0"/>
          </a:p>
        </p:txBody>
      </p:sp>
      <p:sp>
        <p:nvSpPr>
          <p:cNvPr id="47" name="Freeform 46"/>
          <p:cNvSpPr/>
          <p:nvPr/>
        </p:nvSpPr>
        <p:spPr>
          <a:xfrm>
            <a:off x="5321660" y="3148713"/>
            <a:ext cx="3650946" cy="817249"/>
          </a:xfrm>
          <a:custGeom>
            <a:avLst/>
            <a:gdLst>
              <a:gd name="connsiteX0" fmla="*/ 0 w 5915025"/>
              <a:gd name="connsiteY0" fmla="*/ 109202 h 655200"/>
              <a:gd name="connsiteX1" fmla="*/ 109202 w 5915025"/>
              <a:gd name="connsiteY1" fmla="*/ 0 h 655200"/>
              <a:gd name="connsiteX2" fmla="*/ 5805823 w 5915025"/>
              <a:gd name="connsiteY2" fmla="*/ 0 h 655200"/>
              <a:gd name="connsiteX3" fmla="*/ 5915025 w 5915025"/>
              <a:gd name="connsiteY3" fmla="*/ 109202 h 655200"/>
              <a:gd name="connsiteX4" fmla="*/ 5915025 w 5915025"/>
              <a:gd name="connsiteY4" fmla="*/ 545998 h 655200"/>
              <a:gd name="connsiteX5" fmla="*/ 5805823 w 5915025"/>
              <a:gd name="connsiteY5" fmla="*/ 655200 h 655200"/>
              <a:gd name="connsiteX6" fmla="*/ 109202 w 5915025"/>
              <a:gd name="connsiteY6" fmla="*/ 655200 h 655200"/>
              <a:gd name="connsiteX7" fmla="*/ 0 w 5915025"/>
              <a:gd name="connsiteY7" fmla="*/ 545998 h 655200"/>
              <a:gd name="connsiteX8" fmla="*/ 0 w 5915025"/>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5025" h="655200">
                <a:moveTo>
                  <a:pt x="0" y="109202"/>
                </a:moveTo>
                <a:cubicBezTo>
                  <a:pt x="0" y="48891"/>
                  <a:pt x="48891" y="0"/>
                  <a:pt x="109202" y="0"/>
                </a:cubicBezTo>
                <a:lnTo>
                  <a:pt x="5805823" y="0"/>
                </a:lnTo>
                <a:cubicBezTo>
                  <a:pt x="5866134" y="0"/>
                  <a:pt x="5915025" y="48891"/>
                  <a:pt x="5915025" y="109202"/>
                </a:cubicBezTo>
                <a:lnTo>
                  <a:pt x="5915025" y="545998"/>
                </a:lnTo>
                <a:cubicBezTo>
                  <a:pt x="5915025" y="606309"/>
                  <a:pt x="5866134" y="655200"/>
                  <a:pt x="5805823" y="655200"/>
                </a:cubicBezTo>
                <a:lnTo>
                  <a:pt x="109202" y="655200"/>
                </a:lnTo>
                <a:cubicBezTo>
                  <a:pt x="48891" y="655200"/>
                  <a:pt x="0" y="606309"/>
                  <a:pt x="0" y="545998"/>
                </a:cubicBezTo>
                <a:lnTo>
                  <a:pt x="0" y="109202"/>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8664" tIns="138664" rIns="138664" bIns="138664" numCol="1" spcCol="1270" anchor="ctr" anchorCtr="0">
            <a:noAutofit/>
          </a:bodyPr>
          <a:lstStyle/>
          <a:p>
            <a:pPr lvl="0" algn="l" defTabSz="1244600">
              <a:lnSpc>
                <a:spcPct val="90000"/>
              </a:lnSpc>
              <a:spcBef>
                <a:spcPct val="0"/>
              </a:spcBef>
              <a:spcAft>
                <a:spcPct val="35000"/>
              </a:spcAft>
            </a:pPr>
            <a:r>
              <a:rPr lang="en-US" sz="2400" kern="1200" dirty="0" smtClean="0"/>
              <a:t>Reusable</a:t>
            </a:r>
            <a:endParaRPr lang="en-US" sz="2400" kern="1200" dirty="0"/>
          </a:p>
        </p:txBody>
      </p:sp>
      <p:sp>
        <p:nvSpPr>
          <p:cNvPr id="48" name="Freeform 47"/>
          <p:cNvSpPr/>
          <p:nvPr/>
        </p:nvSpPr>
        <p:spPr>
          <a:xfrm>
            <a:off x="5321660" y="3913286"/>
            <a:ext cx="3650946" cy="817249"/>
          </a:xfrm>
          <a:custGeom>
            <a:avLst/>
            <a:gdLst>
              <a:gd name="connsiteX0" fmla="*/ 0 w 5915025"/>
              <a:gd name="connsiteY0" fmla="*/ 109202 h 655200"/>
              <a:gd name="connsiteX1" fmla="*/ 109202 w 5915025"/>
              <a:gd name="connsiteY1" fmla="*/ 0 h 655200"/>
              <a:gd name="connsiteX2" fmla="*/ 5805823 w 5915025"/>
              <a:gd name="connsiteY2" fmla="*/ 0 h 655200"/>
              <a:gd name="connsiteX3" fmla="*/ 5915025 w 5915025"/>
              <a:gd name="connsiteY3" fmla="*/ 109202 h 655200"/>
              <a:gd name="connsiteX4" fmla="*/ 5915025 w 5915025"/>
              <a:gd name="connsiteY4" fmla="*/ 545998 h 655200"/>
              <a:gd name="connsiteX5" fmla="*/ 5805823 w 5915025"/>
              <a:gd name="connsiteY5" fmla="*/ 655200 h 655200"/>
              <a:gd name="connsiteX6" fmla="*/ 109202 w 5915025"/>
              <a:gd name="connsiteY6" fmla="*/ 655200 h 655200"/>
              <a:gd name="connsiteX7" fmla="*/ 0 w 5915025"/>
              <a:gd name="connsiteY7" fmla="*/ 545998 h 655200"/>
              <a:gd name="connsiteX8" fmla="*/ 0 w 5915025"/>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5025" h="655200">
                <a:moveTo>
                  <a:pt x="0" y="109202"/>
                </a:moveTo>
                <a:cubicBezTo>
                  <a:pt x="0" y="48891"/>
                  <a:pt x="48891" y="0"/>
                  <a:pt x="109202" y="0"/>
                </a:cubicBezTo>
                <a:lnTo>
                  <a:pt x="5805823" y="0"/>
                </a:lnTo>
                <a:cubicBezTo>
                  <a:pt x="5866134" y="0"/>
                  <a:pt x="5915025" y="48891"/>
                  <a:pt x="5915025" y="109202"/>
                </a:cubicBezTo>
                <a:lnTo>
                  <a:pt x="5915025" y="545998"/>
                </a:lnTo>
                <a:cubicBezTo>
                  <a:pt x="5915025" y="606309"/>
                  <a:pt x="5866134" y="655200"/>
                  <a:pt x="5805823" y="655200"/>
                </a:cubicBezTo>
                <a:lnTo>
                  <a:pt x="109202" y="655200"/>
                </a:lnTo>
                <a:cubicBezTo>
                  <a:pt x="48891" y="655200"/>
                  <a:pt x="0" y="606309"/>
                  <a:pt x="0" y="545998"/>
                </a:cubicBezTo>
                <a:lnTo>
                  <a:pt x="0" y="109202"/>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8664" tIns="138664" rIns="138664" bIns="138664" numCol="1" spcCol="1270" anchor="ctr" anchorCtr="0">
            <a:noAutofit/>
          </a:bodyPr>
          <a:lstStyle/>
          <a:p>
            <a:pPr lvl="0" algn="l" defTabSz="1244600">
              <a:lnSpc>
                <a:spcPct val="90000"/>
              </a:lnSpc>
              <a:spcBef>
                <a:spcPct val="0"/>
              </a:spcBef>
              <a:spcAft>
                <a:spcPct val="35000"/>
              </a:spcAft>
            </a:pPr>
            <a:r>
              <a:rPr lang="en-US" sz="2400" kern="1200" dirty="0" smtClean="0"/>
              <a:t>Application Level State</a:t>
            </a:r>
            <a:endParaRPr lang="en-US" sz="2400" kern="1200" dirty="0"/>
          </a:p>
        </p:txBody>
      </p:sp>
      <p:grpSp>
        <p:nvGrpSpPr>
          <p:cNvPr id="61" name="Group 60"/>
          <p:cNvGrpSpPr/>
          <p:nvPr/>
        </p:nvGrpSpPr>
        <p:grpSpPr>
          <a:xfrm>
            <a:off x="1950283" y="1490174"/>
            <a:ext cx="5243434" cy="2622817"/>
            <a:chOff x="1950283" y="1490174"/>
            <a:chExt cx="5243434" cy="2622817"/>
          </a:xfrm>
        </p:grpSpPr>
        <p:cxnSp>
          <p:nvCxnSpPr>
            <p:cNvPr id="54" name="Straight Connector 53"/>
            <p:cNvCxnSpPr/>
            <p:nvPr/>
          </p:nvCxnSpPr>
          <p:spPr>
            <a:xfrm>
              <a:off x="3061842" y="3846665"/>
              <a:ext cx="2141441"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53" name="Group 52"/>
            <p:cNvGrpSpPr/>
            <p:nvPr/>
          </p:nvGrpSpPr>
          <p:grpSpPr>
            <a:xfrm>
              <a:off x="1950283" y="1490174"/>
              <a:ext cx="5243434" cy="2569182"/>
              <a:chOff x="352192" y="1783885"/>
              <a:chExt cx="4809812" cy="2279938"/>
            </a:xfrm>
          </p:grpSpPr>
          <p:cxnSp>
            <p:nvCxnSpPr>
              <p:cNvPr id="51" name="Straight Connector 50"/>
              <p:cNvCxnSpPr/>
              <p:nvPr/>
            </p:nvCxnSpPr>
            <p:spPr>
              <a:xfrm>
                <a:off x="1910208" y="3229038"/>
                <a:ext cx="2116022" cy="19632"/>
              </a:xfrm>
              <a:prstGeom prst="line">
                <a:avLst/>
              </a:prstGeom>
            </p:spPr>
            <p:style>
              <a:lnRef idx="3">
                <a:schemeClr val="accent3"/>
              </a:lnRef>
              <a:fillRef idx="0">
                <a:schemeClr val="accent3"/>
              </a:fillRef>
              <a:effectRef idx="2">
                <a:schemeClr val="accent3"/>
              </a:effectRef>
              <a:fontRef idx="minor">
                <a:schemeClr val="tx1"/>
              </a:fontRef>
            </p:style>
          </p:cxnSp>
          <p:grpSp>
            <p:nvGrpSpPr>
              <p:cNvPr id="43" name="Group 42"/>
              <p:cNvGrpSpPr/>
              <p:nvPr/>
            </p:nvGrpSpPr>
            <p:grpSpPr>
              <a:xfrm>
                <a:off x="352192" y="1783885"/>
                <a:ext cx="4809812" cy="2279938"/>
                <a:chOff x="1510090" y="2203092"/>
                <a:chExt cx="5089914" cy="2471865"/>
              </a:xfrm>
            </p:grpSpPr>
            <p:cxnSp>
              <p:nvCxnSpPr>
                <p:cNvPr id="23" name="Straight Connector 22"/>
                <p:cNvCxnSpPr/>
                <p:nvPr/>
              </p:nvCxnSpPr>
              <p:spPr>
                <a:xfrm>
                  <a:off x="3736154" y="3173343"/>
                  <a:ext cx="143308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42" name="Group 41"/>
                <p:cNvGrpSpPr/>
                <p:nvPr/>
              </p:nvGrpSpPr>
              <p:grpSpPr>
                <a:xfrm>
                  <a:off x="1510090" y="2203092"/>
                  <a:ext cx="5089914" cy="2471865"/>
                  <a:chOff x="1510090" y="2203092"/>
                  <a:chExt cx="5089914" cy="2471865"/>
                </a:xfrm>
              </p:grpSpPr>
              <p:cxnSp>
                <p:nvCxnSpPr>
                  <p:cNvPr id="4" name="Straight Connector 3"/>
                  <p:cNvCxnSpPr/>
                  <p:nvPr/>
                </p:nvCxnSpPr>
                <p:spPr>
                  <a:xfrm flipV="1">
                    <a:off x="3158838" y="2469835"/>
                    <a:ext cx="2144470" cy="24291"/>
                  </a:xfrm>
                  <a:prstGeom prst="line">
                    <a:avLst/>
                  </a:prstGeom>
                </p:spPr>
                <p:style>
                  <a:lnRef idx="3">
                    <a:schemeClr val="accent3"/>
                  </a:lnRef>
                  <a:fillRef idx="0">
                    <a:schemeClr val="accent3"/>
                  </a:fillRef>
                  <a:effectRef idx="2">
                    <a:schemeClr val="accent3"/>
                  </a:effectRef>
                  <a:fontRef idx="minor">
                    <a:schemeClr val="tx1"/>
                  </a:fontRef>
                </p:style>
              </p:cxnSp>
              <p:grpSp>
                <p:nvGrpSpPr>
                  <p:cNvPr id="24" name="Group 23"/>
                  <p:cNvGrpSpPr/>
                  <p:nvPr/>
                </p:nvGrpSpPr>
                <p:grpSpPr>
                  <a:xfrm>
                    <a:off x="1510090" y="2203092"/>
                    <a:ext cx="5089914" cy="2471865"/>
                    <a:chOff x="854204" y="1463539"/>
                    <a:chExt cx="5669935" cy="2871330"/>
                  </a:xfrm>
                </p:grpSpPr>
                <p:sp>
                  <p:nvSpPr>
                    <p:cNvPr id="11" name="Straight Connector 10"/>
                    <p:cNvSpPr/>
                    <p:nvPr/>
                  </p:nvSpPr>
                  <p:spPr>
                    <a:xfrm>
                      <a:off x="2461427" y="2920999"/>
                      <a:ext cx="2861564" cy="0"/>
                    </a:xfrm>
                    <a:prstGeom prst="lin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2" name="Straight Connector 11"/>
                    <p:cNvSpPr/>
                    <p:nvPr/>
                  </p:nvSpPr>
                  <p:spPr>
                    <a:xfrm>
                      <a:off x="2461427" y="1756409"/>
                      <a:ext cx="3340709" cy="0"/>
                    </a:xfrm>
                    <a:prstGeom prst="lin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3" name="Oval 12"/>
                    <p:cNvSpPr/>
                    <p:nvPr/>
                  </p:nvSpPr>
                  <p:spPr>
                    <a:xfrm>
                      <a:off x="854204" y="1601096"/>
                      <a:ext cx="2593846" cy="2733773"/>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5" name="Oval 14"/>
                    <p:cNvSpPr/>
                    <p:nvPr/>
                  </p:nvSpPr>
                  <p:spPr>
                    <a:xfrm>
                      <a:off x="4941394" y="1463539"/>
                      <a:ext cx="1245972" cy="670274"/>
                    </a:xfrm>
                    <a:prstGeom prst="ellipse">
                      <a:avLst/>
                    </a:prstGeom>
                    <a:ln>
                      <a:no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6" name="Freeform 15"/>
                    <p:cNvSpPr/>
                    <p:nvPr/>
                  </p:nvSpPr>
                  <p:spPr>
                    <a:xfrm>
                      <a:off x="4921261" y="1601096"/>
                      <a:ext cx="1440988" cy="406292"/>
                    </a:xfrm>
                    <a:custGeom>
                      <a:avLst/>
                      <a:gdLst>
                        <a:gd name="connsiteX0" fmla="*/ 0 w 1144196"/>
                        <a:gd name="connsiteY0" fmla="*/ 0 h 637912"/>
                        <a:gd name="connsiteX1" fmla="*/ 1144196 w 1144196"/>
                        <a:gd name="connsiteY1" fmla="*/ 0 h 637912"/>
                        <a:gd name="connsiteX2" fmla="*/ 1144196 w 1144196"/>
                        <a:gd name="connsiteY2" fmla="*/ 637912 h 637912"/>
                        <a:gd name="connsiteX3" fmla="*/ 0 w 1144196"/>
                        <a:gd name="connsiteY3" fmla="*/ 637912 h 637912"/>
                        <a:gd name="connsiteX4" fmla="*/ 0 w 1144196"/>
                        <a:gd name="connsiteY4" fmla="*/ 0 h 63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196" h="637912">
                          <a:moveTo>
                            <a:pt x="0" y="0"/>
                          </a:moveTo>
                          <a:lnTo>
                            <a:pt x="1144196" y="0"/>
                          </a:lnTo>
                          <a:lnTo>
                            <a:pt x="1144196" y="637912"/>
                          </a:lnTo>
                          <a:lnTo>
                            <a:pt x="0" y="637912"/>
                          </a:lnTo>
                          <a:lnTo>
                            <a:pt x="0" y="0"/>
                          </a:lnTo>
                          <a:close/>
                        </a:path>
                      </a:pathLst>
                    </a:cu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8664" tIns="138664" rIns="138664" bIns="138664" numCol="1" spcCol="1270" anchor="ctr" anchorCtr="0">
                      <a:noAutofit/>
                    </a:bodyPr>
                    <a:lstStyle/>
                    <a:p>
                      <a:pPr defTabSz="1244600">
                        <a:lnSpc>
                          <a:spcPct val="90000"/>
                        </a:lnSpc>
                        <a:spcBef>
                          <a:spcPct val="0"/>
                        </a:spcBef>
                        <a:spcAft>
                          <a:spcPct val="35000"/>
                        </a:spcAft>
                      </a:pPr>
                      <a:r>
                        <a:rPr lang="en-US" sz="1200" kern="1200" dirty="0" err="1" smtClean="0">
                          <a:solidFill>
                            <a:schemeClr val="lt1"/>
                          </a:solidFill>
                          <a:latin typeface="Calibri" panose="020F0502020204030204" pitchFamily="34" charset="0"/>
                          <a:cs typeface="Calibri" panose="020F0502020204030204" pitchFamily="34" charset="0"/>
                        </a:rPr>
                        <a:t>mainController</a:t>
                      </a:r>
                      <a:endParaRPr lang="en-US" sz="1200" kern="1200" dirty="0">
                        <a:solidFill>
                          <a:schemeClr val="lt1"/>
                        </a:solidFill>
                        <a:latin typeface="Calibri" panose="020F0502020204030204" pitchFamily="34" charset="0"/>
                        <a:cs typeface="Calibri" panose="020F0502020204030204" pitchFamily="34" charset="0"/>
                      </a:endParaRPr>
                    </a:p>
                  </p:txBody>
                </p:sp>
                <p:sp>
                  <p:nvSpPr>
                    <p:cNvPr id="17" name="Oval 16"/>
                    <p:cNvSpPr/>
                    <p:nvPr/>
                  </p:nvSpPr>
                  <p:spPr>
                    <a:xfrm>
                      <a:off x="4868398" y="2225404"/>
                      <a:ext cx="1477365" cy="613685"/>
                    </a:xfrm>
                    <a:prstGeom prst="ellipse">
                      <a:avLst/>
                    </a:prstGeom>
                    <a:ln>
                      <a:no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Freeform 17"/>
                    <p:cNvSpPr/>
                    <p:nvPr/>
                  </p:nvSpPr>
                  <p:spPr>
                    <a:xfrm>
                      <a:off x="4871949" y="2286087"/>
                      <a:ext cx="1473814" cy="553001"/>
                    </a:xfrm>
                    <a:custGeom>
                      <a:avLst/>
                      <a:gdLst>
                        <a:gd name="connsiteX0" fmla="*/ 0 w 852536"/>
                        <a:gd name="connsiteY0" fmla="*/ 0 h 998220"/>
                        <a:gd name="connsiteX1" fmla="*/ 852536 w 852536"/>
                        <a:gd name="connsiteY1" fmla="*/ 0 h 998220"/>
                        <a:gd name="connsiteX2" fmla="*/ 852536 w 852536"/>
                        <a:gd name="connsiteY2" fmla="*/ 998220 h 998220"/>
                        <a:gd name="connsiteX3" fmla="*/ 0 w 852536"/>
                        <a:gd name="connsiteY3" fmla="*/ 998220 h 998220"/>
                        <a:gd name="connsiteX4" fmla="*/ 0 w 852536"/>
                        <a:gd name="connsiteY4" fmla="*/ 0 h 99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536" h="998220">
                          <a:moveTo>
                            <a:pt x="0" y="0"/>
                          </a:moveTo>
                          <a:lnTo>
                            <a:pt x="852536" y="0"/>
                          </a:lnTo>
                          <a:lnTo>
                            <a:pt x="852536" y="998220"/>
                          </a:lnTo>
                          <a:lnTo>
                            <a:pt x="0" y="998220"/>
                          </a:lnTo>
                          <a:lnTo>
                            <a:pt x="0" y="0"/>
                          </a:lnTo>
                          <a:close/>
                        </a:path>
                      </a:pathLst>
                    </a:cu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8664" tIns="138664" rIns="138664" bIns="138664" numCol="1" spcCol="1270" anchor="ctr" anchorCtr="0">
                      <a:noAutofit/>
                    </a:bodyPr>
                    <a:lstStyle/>
                    <a:p>
                      <a:pPr defTabSz="1244600">
                        <a:lnSpc>
                          <a:spcPct val="90000"/>
                        </a:lnSpc>
                        <a:spcBef>
                          <a:spcPct val="0"/>
                        </a:spcBef>
                        <a:spcAft>
                          <a:spcPct val="35000"/>
                        </a:spcAft>
                      </a:pPr>
                      <a:r>
                        <a:rPr lang="en-US" sz="1200" kern="1200" dirty="0" err="1" smtClean="0">
                          <a:latin typeface="Calibri" panose="020F0502020204030204" pitchFamily="34" charset="0"/>
                          <a:cs typeface="Calibri" panose="020F0502020204030204" pitchFamily="34" charset="0"/>
                        </a:rPr>
                        <a:t>itemsController</a:t>
                      </a:r>
                      <a:endParaRPr lang="en-US" sz="1200" kern="1200" dirty="0">
                        <a:latin typeface="Calibri" panose="020F0502020204030204" pitchFamily="34" charset="0"/>
                        <a:cs typeface="Calibri" panose="020F0502020204030204" pitchFamily="34" charset="0"/>
                      </a:endParaRPr>
                    </a:p>
                  </p:txBody>
                </p:sp>
                <p:sp>
                  <p:nvSpPr>
                    <p:cNvPr id="19" name="Oval 18"/>
                    <p:cNvSpPr/>
                    <p:nvPr/>
                  </p:nvSpPr>
                  <p:spPr>
                    <a:xfrm>
                      <a:off x="4930332" y="3010948"/>
                      <a:ext cx="1593807" cy="557287"/>
                    </a:xfrm>
                    <a:prstGeom prst="ellipse">
                      <a:avLst/>
                    </a:prstGeom>
                    <a:ln>
                      <a:noFill/>
                    </a:ln>
                  </p:spPr>
                  <p:style>
                    <a:lnRef idx="3">
                      <a:schemeClr val="lt1"/>
                    </a:lnRef>
                    <a:fillRef idx="1">
                      <a:schemeClr val="accent6"/>
                    </a:fillRef>
                    <a:effectRef idx="1">
                      <a:schemeClr val="accent6"/>
                    </a:effectRef>
                    <a:fontRef idx="minor">
                      <a:schemeClr val="lt1"/>
                    </a:fontRef>
                  </p:style>
                </p:sp>
                <p:sp>
                  <p:nvSpPr>
                    <p:cNvPr id="20" name="Freeform 19"/>
                    <p:cNvSpPr/>
                    <p:nvPr/>
                  </p:nvSpPr>
                  <p:spPr>
                    <a:xfrm>
                      <a:off x="4998757" y="3052743"/>
                      <a:ext cx="1525382" cy="403260"/>
                    </a:xfrm>
                    <a:custGeom>
                      <a:avLst/>
                      <a:gdLst>
                        <a:gd name="connsiteX0" fmla="*/ 0 w 1154456"/>
                        <a:gd name="connsiteY0" fmla="*/ 0 h 998220"/>
                        <a:gd name="connsiteX1" fmla="*/ 1154456 w 1154456"/>
                        <a:gd name="connsiteY1" fmla="*/ 0 h 998220"/>
                        <a:gd name="connsiteX2" fmla="*/ 1154456 w 1154456"/>
                        <a:gd name="connsiteY2" fmla="*/ 998220 h 998220"/>
                        <a:gd name="connsiteX3" fmla="*/ 0 w 1154456"/>
                        <a:gd name="connsiteY3" fmla="*/ 998220 h 998220"/>
                        <a:gd name="connsiteX4" fmla="*/ 0 w 1154456"/>
                        <a:gd name="connsiteY4" fmla="*/ 0 h 99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456" h="998220">
                          <a:moveTo>
                            <a:pt x="0" y="0"/>
                          </a:moveTo>
                          <a:lnTo>
                            <a:pt x="1154456" y="0"/>
                          </a:lnTo>
                          <a:lnTo>
                            <a:pt x="1154456" y="998220"/>
                          </a:lnTo>
                          <a:lnTo>
                            <a:pt x="0" y="998220"/>
                          </a:lnTo>
                          <a:lnTo>
                            <a:pt x="0" y="0"/>
                          </a:lnTo>
                          <a:close/>
                        </a:path>
                      </a:pathLst>
                    </a:cu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8664" tIns="138664" rIns="138664" bIns="138664" numCol="1" spcCol="1270" anchor="ctr" anchorCtr="0">
                      <a:noAutofit/>
                    </a:bodyPr>
                    <a:lstStyle/>
                    <a:p>
                      <a:pPr defTabSz="1244600">
                        <a:lnSpc>
                          <a:spcPct val="90000"/>
                        </a:lnSpc>
                        <a:spcBef>
                          <a:spcPct val="0"/>
                        </a:spcBef>
                        <a:spcAft>
                          <a:spcPct val="35000"/>
                        </a:spcAft>
                      </a:pPr>
                      <a:r>
                        <a:rPr lang="en-US" sz="1200" kern="1200" dirty="0" err="1" smtClean="0">
                          <a:latin typeface="Calibri" panose="020F0502020204030204" pitchFamily="34" charset="0"/>
                          <a:cs typeface="Calibri" panose="020F0502020204030204" pitchFamily="34" charset="0"/>
                        </a:rPr>
                        <a:t>someDirective</a:t>
                      </a:r>
                      <a:endParaRPr lang="en-US" sz="1200" kern="1200" dirty="0">
                        <a:latin typeface="Calibri" panose="020F0502020204030204" pitchFamily="34" charset="0"/>
                        <a:cs typeface="Calibri" panose="020F0502020204030204" pitchFamily="34" charset="0"/>
                      </a:endParaRPr>
                    </a:p>
                  </p:txBody>
                </p:sp>
                <p:sp>
                  <p:nvSpPr>
                    <p:cNvPr id="21" name="TextBox 20"/>
                    <p:cNvSpPr txBox="1"/>
                    <p:nvPr/>
                  </p:nvSpPr>
                  <p:spPr>
                    <a:xfrm>
                      <a:off x="896237" y="2740920"/>
                      <a:ext cx="2695215" cy="849294"/>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8664" tIns="138664" rIns="138664" bIns="138664" numCol="1" spcCol="1270" anchor="b" anchorCtr="0">
                      <a:noAutofit/>
                    </a:bodyPr>
                    <a:lstStyle>
                      <a:defPPr marR="0" lvl="0" algn="l" rtl="0">
                        <a:lnSpc>
                          <a:spcPct val="100000"/>
                        </a:lnSpc>
                        <a:spcBef>
                          <a:spcPts val="0"/>
                        </a:spcBef>
                        <a:spcAft>
                          <a:spcPts val="0"/>
                        </a:spcAft>
                      </a:defPPr>
                      <a:lvl1pPr defTabSz="1244600">
                        <a:lnSpc>
                          <a:spcPct val="90000"/>
                        </a:lnSpc>
                        <a:spcBef>
                          <a:spcPct val="0"/>
                        </a:spcBef>
                        <a:spcAft>
                          <a:spcPct val="35000"/>
                        </a:spcAft>
                        <a:defRPr sz="28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00000"/>
                        </a:lnSpc>
                        <a:spcAft>
                          <a:spcPts val="0"/>
                        </a:spcAft>
                      </a:pPr>
                      <a:r>
                        <a:rPr lang="en-US" sz="2400" dirty="0" err="1" smtClean="0">
                          <a:latin typeface="Calibri" panose="020F0502020204030204" pitchFamily="34" charset="0"/>
                          <a:cs typeface="Calibri" panose="020F0502020204030204" pitchFamily="34" charset="0"/>
                        </a:rPr>
                        <a:t>inventoryService</a:t>
                      </a:r>
                      <a:endParaRPr lang="en-US" sz="24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getInventory</a:t>
                      </a:r>
                      <a:r>
                        <a:rPr lang="en-US" sz="2000" dirty="0" smtClean="0">
                          <a:latin typeface="Calibri" panose="020F0502020204030204" pitchFamily="34" charset="0"/>
                          <a:cs typeface="Calibri" panose="020F0502020204030204" pitchFamily="34" charset="0"/>
                        </a:rPr>
                        <a:t> ()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updateItem</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grpSp>
            </p:grpSp>
          </p:grpSp>
        </p:grpSp>
        <p:sp>
          <p:nvSpPr>
            <p:cNvPr id="56" name="Oval 55"/>
            <p:cNvSpPr/>
            <p:nvPr/>
          </p:nvSpPr>
          <p:spPr>
            <a:xfrm>
              <a:off x="5105574" y="3550960"/>
              <a:ext cx="1262721" cy="562031"/>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8664" tIns="138664" rIns="138664" bIns="138664" numCol="1" spcCol="1270" anchor="ctr" anchorCtr="0">
              <a:noAutofit/>
            </a:bodyPr>
            <a:lstStyle/>
            <a:p>
              <a:r>
                <a:rPr lang="en-US" sz="1200" kern="1200" dirty="0" err="1">
                  <a:latin typeface="Calibri" panose="020F0502020204030204" pitchFamily="34" charset="0"/>
                  <a:cs typeface="Calibri" panose="020F0502020204030204" pitchFamily="34" charset="0"/>
                </a:rPr>
                <a:t>CheckoutService</a:t>
              </a:r>
              <a:endParaRPr lang="en-US" sz="1200" kern="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017465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2"/>
                                        </p:tgtEl>
                                        <p:attrNameLst>
                                          <p:attrName>ppt_w</p:attrName>
                                        </p:attrNameLst>
                                      </p:cBhvr>
                                      <p:tavLst>
                                        <p:tav tm="0">
                                          <p:val>
                                            <p:strVal val="ppt_w"/>
                                          </p:val>
                                        </p:tav>
                                        <p:tav tm="100000">
                                          <p:val>
                                            <p:fltVal val="0"/>
                                          </p:val>
                                        </p:tav>
                                      </p:tavLst>
                                    </p:anim>
                                    <p:anim calcmode="lin" valueType="num">
                                      <p:cBhvr>
                                        <p:cTn id="7" dur="500"/>
                                        <p:tgtEl>
                                          <p:spTgt spid="22"/>
                                        </p:tgtEl>
                                        <p:attrNameLst>
                                          <p:attrName>ppt_h</p:attrName>
                                        </p:attrNameLst>
                                      </p:cBhvr>
                                      <p:tavLst>
                                        <p:tav tm="0">
                                          <p:val>
                                            <p:strVal val="ppt_h"/>
                                          </p:val>
                                        </p:tav>
                                        <p:tav tm="100000">
                                          <p:val>
                                            <p:fltVal val="0"/>
                                          </p:val>
                                        </p:tav>
                                      </p:tavLst>
                                    </p:anim>
                                    <p:animEffect transition="out" filter="fade">
                                      <p:cBhvr>
                                        <p:cTn id="8" dur="500"/>
                                        <p:tgtEl>
                                          <p:spTgt spid="22"/>
                                        </p:tgtEl>
                                      </p:cBhvr>
                                    </p:animEffect>
                                    <p:set>
                                      <p:cBhvr>
                                        <p:cTn id="9" dur="1" fill="hold">
                                          <p:stCondLst>
                                            <p:cond delay="499"/>
                                          </p:stCondLst>
                                        </p:cTn>
                                        <p:tgtEl>
                                          <p:spTgt spid="2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0 -3.08642E-6 L -0.20885 0.00463 " pathEditMode="relative" rAng="0" ptsTypes="AA">
                                      <p:cBhvr>
                                        <p:cTn id="18" dur="2000" fill="hold"/>
                                        <p:tgtEl>
                                          <p:spTgt spid="61"/>
                                        </p:tgtEl>
                                        <p:attrNameLst>
                                          <p:attrName>ppt_x</p:attrName>
                                          <p:attrName>ppt_y</p:attrName>
                                        </p:attrNameLst>
                                      </p:cBhvr>
                                      <p:rCtr x="-10451" y="216"/>
                                    </p:animMotion>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p:tgtEl>
                                          <p:spTgt spid="44"/>
                                        </p:tgtEl>
                                        <p:attrNameLst>
                                          <p:attrName>ppt_y</p:attrName>
                                        </p:attrNameLst>
                                      </p:cBhvr>
                                      <p:tavLst>
                                        <p:tav tm="0">
                                          <p:val>
                                            <p:strVal val="#ppt_y+#ppt_h*1.125000"/>
                                          </p:val>
                                        </p:tav>
                                        <p:tav tm="100000">
                                          <p:val>
                                            <p:strVal val="#ppt_y"/>
                                          </p:val>
                                        </p:tav>
                                      </p:tavLst>
                                    </p:anim>
                                    <p:animEffect transition="in" filter="wipe(up)">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p:tgtEl>
                                          <p:spTgt spid="45"/>
                                        </p:tgtEl>
                                        <p:attrNameLst>
                                          <p:attrName>ppt_y</p:attrName>
                                        </p:attrNameLst>
                                      </p:cBhvr>
                                      <p:tavLst>
                                        <p:tav tm="0">
                                          <p:val>
                                            <p:strVal val="#ppt_y+#ppt_h*1.125000"/>
                                          </p:val>
                                        </p:tav>
                                        <p:tav tm="100000">
                                          <p:val>
                                            <p:strVal val="#ppt_y"/>
                                          </p:val>
                                        </p:tav>
                                      </p:tavLst>
                                    </p:anim>
                                    <p:animEffect transition="in" filter="wipe(up)">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p:tgtEl>
                                          <p:spTgt spid="46"/>
                                        </p:tgtEl>
                                        <p:attrNameLst>
                                          <p:attrName>ppt_y</p:attrName>
                                        </p:attrNameLst>
                                      </p:cBhvr>
                                      <p:tavLst>
                                        <p:tav tm="0">
                                          <p:val>
                                            <p:strVal val="#ppt_y+#ppt_h*1.125000"/>
                                          </p:val>
                                        </p:tav>
                                        <p:tav tm="100000">
                                          <p:val>
                                            <p:strVal val="#ppt_y"/>
                                          </p:val>
                                        </p:tav>
                                      </p:tavLst>
                                    </p:anim>
                                    <p:animEffect transition="in" filter="wipe(up)">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additive="base">
                                        <p:cTn id="41" dur="500"/>
                                        <p:tgtEl>
                                          <p:spTgt spid="47"/>
                                        </p:tgtEl>
                                        <p:attrNameLst>
                                          <p:attrName>ppt_y</p:attrName>
                                        </p:attrNameLst>
                                      </p:cBhvr>
                                      <p:tavLst>
                                        <p:tav tm="0">
                                          <p:val>
                                            <p:strVal val="#ppt_y+#ppt_h*1.125000"/>
                                          </p:val>
                                        </p:tav>
                                        <p:tav tm="100000">
                                          <p:val>
                                            <p:strVal val="#ppt_y"/>
                                          </p:val>
                                        </p:tav>
                                      </p:tavLst>
                                    </p:anim>
                                    <p:animEffect transition="in" filter="wipe(up)">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p:tgtEl>
                                          <p:spTgt spid="48"/>
                                        </p:tgtEl>
                                        <p:attrNameLst>
                                          <p:attrName>ppt_y</p:attrName>
                                        </p:attrNameLst>
                                      </p:cBhvr>
                                      <p:tavLst>
                                        <p:tav tm="0">
                                          <p:val>
                                            <p:strVal val="#ppt_y+#ppt_h*1.125000"/>
                                          </p:val>
                                        </p:tav>
                                        <p:tav tm="100000">
                                          <p:val>
                                            <p:strVal val="#ppt_y"/>
                                          </p:val>
                                        </p:tav>
                                      </p:tavLst>
                                    </p:anim>
                                    <p:animEffect transition="in" filter="wipe(up)">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4" grpId="0" animBg="1"/>
      <p:bldP spid="45" grpId="0" animBg="1"/>
      <p:bldP spid="46" grpId="0" animBg="1"/>
      <p:bldP spid="47" grpId="0" animBg="1"/>
      <p:bldP spid="4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6AA"/>
                </a:solidFill>
                <a:latin typeface="Montserrat"/>
              </a:rPr>
              <a:t>Dependency Injection</a:t>
            </a:r>
            <a:endParaRPr lang="en-US" dirty="0"/>
          </a:p>
        </p:txBody>
      </p:sp>
      <p:sp>
        <p:nvSpPr>
          <p:cNvPr id="3" name="TextBox 2"/>
          <p:cNvSpPr txBox="1"/>
          <p:nvPr/>
        </p:nvSpPr>
        <p:spPr>
          <a:xfrm>
            <a:off x="866775" y="2219325"/>
            <a:ext cx="5272685" cy="1169551"/>
          </a:xfrm>
          <a:prstGeom prst="rect">
            <a:avLst/>
          </a:prstGeom>
          <a:noFill/>
        </p:spPr>
        <p:txBody>
          <a:bodyPr wrap="square" rtlCol="0">
            <a:spAutoFit/>
          </a:bodyPr>
          <a:lstStyle/>
          <a:p>
            <a:r>
              <a:rPr lang="en-US" dirty="0" err="1" smtClean="0"/>
              <a:t>app.controller</a:t>
            </a:r>
            <a:r>
              <a:rPr lang="en-US" dirty="0" smtClean="0"/>
              <a:t>(‘</a:t>
            </a:r>
            <a:r>
              <a:rPr lang="en-US" dirty="0" err="1" smtClean="0"/>
              <a:t>myController</a:t>
            </a:r>
            <a:r>
              <a:rPr lang="en-US" dirty="0" smtClean="0"/>
              <a:t>’, function($scope</a:t>
            </a:r>
            <a:r>
              <a:rPr lang="en-US" b="1" dirty="0" smtClean="0"/>
              <a:t>,                         </a:t>
            </a:r>
            <a:r>
              <a:rPr lang="en-US" dirty="0" smtClean="0"/>
              <a:t>) {</a:t>
            </a:r>
          </a:p>
          <a:p>
            <a:r>
              <a:rPr lang="en-US" dirty="0" smtClean="0"/>
              <a:t>     </a:t>
            </a:r>
          </a:p>
          <a:p>
            <a:r>
              <a:rPr lang="en-US" dirty="0" smtClean="0"/>
              <a:t> </a:t>
            </a:r>
            <a:r>
              <a:rPr lang="en-US" dirty="0" err="1" smtClean="0"/>
              <a:t>var</a:t>
            </a:r>
            <a:r>
              <a:rPr lang="en-US" dirty="0" smtClean="0"/>
              <a:t> item =</a:t>
            </a:r>
            <a:endParaRPr lang="en-US" dirty="0"/>
          </a:p>
          <a:p>
            <a:endParaRPr lang="en-US" dirty="0" smtClean="0"/>
          </a:p>
          <a:p>
            <a:r>
              <a:rPr lang="en-US" dirty="0" smtClean="0"/>
              <a:t>}</a:t>
            </a:r>
            <a:endParaRPr lang="en-US" dirty="0"/>
          </a:p>
        </p:txBody>
      </p:sp>
      <p:sp>
        <p:nvSpPr>
          <p:cNvPr id="5" name="TextBox 4"/>
          <p:cNvSpPr txBox="1"/>
          <p:nvPr/>
        </p:nvSpPr>
        <p:spPr>
          <a:xfrm>
            <a:off x="4572000" y="2211735"/>
            <a:ext cx="1396181" cy="307777"/>
          </a:xfrm>
          <a:prstGeom prst="rect">
            <a:avLst/>
          </a:prstGeom>
          <a:noFill/>
        </p:spPr>
        <p:txBody>
          <a:bodyPr wrap="square" rtlCol="0">
            <a:spAutoFit/>
          </a:bodyPr>
          <a:lstStyle/>
          <a:p>
            <a:r>
              <a:rPr lang="en-US" b="1" dirty="0" err="1" smtClean="0"/>
              <a:t>someService</a:t>
            </a:r>
            <a:endParaRPr lang="en-US" b="1" dirty="0"/>
          </a:p>
        </p:txBody>
      </p:sp>
      <p:sp>
        <p:nvSpPr>
          <p:cNvPr id="7" name="TextBox 6"/>
          <p:cNvSpPr txBox="1"/>
          <p:nvPr/>
        </p:nvSpPr>
        <p:spPr>
          <a:xfrm>
            <a:off x="1767808" y="2635880"/>
            <a:ext cx="2165094" cy="307777"/>
          </a:xfrm>
          <a:prstGeom prst="rect">
            <a:avLst/>
          </a:prstGeom>
          <a:noFill/>
        </p:spPr>
        <p:txBody>
          <a:bodyPr wrap="square" rtlCol="0">
            <a:spAutoFit/>
          </a:bodyPr>
          <a:lstStyle/>
          <a:p>
            <a:r>
              <a:rPr lang="en-US" dirty="0" err="1" smtClean="0"/>
              <a:t>someService.getItem</a:t>
            </a:r>
            <a:r>
              <a:rPr lang="en-US" dirty="0" smtClean="0"/>
              <a:t>();</a:t>
            </a:r>
            <a:endParaRPr lang="en-US" dirty="0"/>
          </a:p>
        </p:txBody>
      </p:sp>
      <p:pic>
        <p:nvPicPr>
          <p:cNvPr id="1028" name="Picture 4" descr="Image result for inj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1478" y="1266429"/>
            <a:ext cx="1093122" cy="1093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70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0" nodeType="click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15" presetClass="emph" presetSubtype="0" grpId="0" nodeType="clickEffect">
                                  <p:stCondLst>
                                    <p:cond delay="0"/>
                                  </p:stCondLst>
                                  <p:iterate type="lt">
                                    <p:tmAbs val="25"/>
                                  </p:iterate>
                                  <p:childTnLst>
                                    <p:set>
                                      <p:cBhvr override="childStyle">
                                        <p:cTn id="19" dur="indefinite"/>
                                        <p:tgtEl>
                                          <p:spTgt spid="7">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93" y="92825"/>
            <a:ext cx="8229600" cy="857400"/>
          </a:xfrm>
        </p:spPr>
        <p:txBody>
          <a:bodyPr/>
          <a:lstStyle/>
          <a:p>
            <a:r>
              <a:rPr lang="en-US" dirty="0">
                <a:solidFill>
                  <a:srgbClr val="00B6AA"/>
                </a:solidFill>
                <a:latin typeface="Montserrat"/>
                <a:ea typeface="Montserrat"/>
                <a:cs typeface="Montserrat"/>
              </a:rPr>
              <a:t>Declarative UI Templates</a:t>
            </a:r>
          </a:p>
        </p:txBody>
      </p:sp>
      <p:graphicFrame>
        <p:nvGraphicFramePr>
          <p:cNvPr id="4" name="Diagram 3"/>
          <p:cNvGraphicFramePr/>
          <p:nvPr>
            <p:extLst/>
          </p:nvPr>
        </p:nvGraphicFramePr>
        <p:xfrm>
          <a:off x="2800350" y="1228726"/>
          <a:ext cx="1762126" cy="2228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9" name="Group 28"/>
          <p:cNvGrpSpPr/>
          <p:nvPr/>
        </p:nvGrpSpPr>
        <p:grpSpPr>
          <a:xfrm>
            <a:off x="3275045" y="1228726"/>
            <a:ext cx="2574861" cy="3478900"/>
            <a:chOff x="3392202" y="1162051"/>
            <a:chExt cx="1981200" cy="3057525"/>
          </a:xfrm>
        </p:grpSpPr>
        <p:grpSp>
          <p:nvGrpSpPr>
            <p:cNvPr id="8" name="Group 7"/>
            <p:cNvGrpSpPr/>
            <p:nvPr/>
          </p:nvGrpSpPr>
          <p:grpSpPr>
            <a:xfrm>
              <a:off x="3392202" y="1162051"/>
              <a:ext cx="1981200" cy="3057525"/>
              <a:chOff x="0" y="0"/>
              <a:chExt cx="1981200" cy="3057525"/>
            </a:xfrm>
          </p:grpSpPr>
          <p:sp>
            <p:nvSpPr>
              <p:cNvPr id="15" name="Rounded Rectangle 14"/>
              <p:cNvSpPr/>
              <p:nvPr/>
            </p:nvSpPr>
            <p:spPr>
              <a:xfrm>
                <a:off x="0" y="0"/>
                <a:ext cx="1981200" cy="3057525"/>
              </a:xfrm>
              <a:prstGeom prst="roundRect">
                <a:avLst>
                  <a:gd name="adj" fmla="val 10000"/>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ounded Rectangle 4"/>
              <p:cNvSpPr/>
              <p:nvPr/>
            </p:nvSpPr>
            <p:spPr>
              <a:xfrm>
                <a:off x="0" y="0"/>
                <a:ext cx="1981200" cy="9172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Directives</a:t>
                </a:r>
                <a:endParaRPr lang="en-US" sz="3100" kern="1200" dirty="0"/>
              </a:p>
            </p:txBody>
          </p:sp>
        </p:grpSp>
        <p:grpSp>
          <p:nvGrpSpPr>
            <p:cNvPr id="9" name="Group 8"/>
            <p:cNvGrpSpPr/>
            <p:nvPr/>
          </p:nvGrpSpPr>
          <p:grpSpPr>
            <a:xfrm>
              <a:off x="3590322" y="2022151"/>
              <a:ext cx="1584960" cy="921885"/>
              <a:chOff x="198119" y="918153"/>
              <a:chExt cx="1584960" cy="921885"/>
            </a:xfrm>
          </p:grpSpPr>
          <p:sp>
            <p:nvSpPr>
              <p:cNvPr id="13" name="Rounded Rectangle 12"/>
              <p:cNvSpPr/>
              <p:nvPr/>
            </p:nvSpPr>
            <p:spPr>
              <a:xfrm>
                <a:off x="198119" y="918153"/>
                <a:ext cx="1584960" cy="92188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4" name="Rounded Rectangle 6"/>
              <p:cNvSpPr/>
              <p:nvPr/>
            </p:nvSpPr>
            <p:spPr>
              <a:xfrm>
                <a:off x="225120" y="945154"/>
                <a:ext cx="1530958" cy="86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US" sz="1900" kern="1200" dirty="0" smtClean="0"/>
                  <a:t>Presentation</a:t>
                </a:r>
                <a:endParaRPr lang="en-US" sz="1900" kern="1200" dirty="0"/>
              </a:p>
            </p:txBody>
          </p:sp>
        </p:grpSp>
        <p:grpSp>
          <p:nvGrpSpPr>
            <p:cNvPr id="10" name="Group 9"/>
            <p:cNvGrpSpPr/>
            <p:nvPr/>
          </p:nvGrpSpPr>
          <p:grpSpPr>
            <a:xfrm>
              <a:off x="3590322" y="3085865"/>
              <a:ext cx="1584960" cy="921885"/>
              <a:chOff x="198119" y="1981867"/>
              <a:chExt cx="1584960" cy="921885"/>
            </a:xfrm>
          </p:grpSpPr>
          <p:sp>
            <p:nvSpPr>
              <p:cNvPr id="11" name="Rounded Rectangle 10"/>
              <p:cNvSpPr/>
              <p:nvPr/>
            </p:nvSpPr>
            <p:spPr>
              <a:xfrm>
                <a:off x="198119" y="1981867"/>
                <a:ext cx="1584960" cy="921885"/>
              </a:xfrm>
              <a:prstGeom prst="roundRect">
                <a:avLst>
                  <a:gd name="adj" fmla="val 10000"/>
                </a:avLst>
              </a:prstGeom>
            </p:spPr>
            <p:style>
              <a:lnRef idx="2">
                <a:schemeClr val="lt1">
                  <a:hueOff val="0"/>
                  <a:satOff val="0"/>
                  <a:lumOff val="0"/>
                  <a:alphaOff val="0"/>
                </a:schemeClr>
              </a:lnRef>
              <a:fillRef idx="1">
                <a:schemeClr val="accent2">
                  <a:hueOff val="2387787"/>
                  <a:satOff val="-22785"/>
                  <a:lumOff val="-7059"/>
                  <a:alphaOff val="0"/>
                </a:schemeClr>
              </a:fillRef>
              <a:effectRef idx="0">
                <a:schemeClr val="accent2">
                  <a:hueOff val="2387787"/>
                  <a:satOff val="-22785"/>
                  <a:lumOff val="-7059"/>
                  <a:alphaOff val="0"/>
                </a:schemeClr>
              </a:effectRef>
              <a:fontRef idx="minor">
                <a:schemeClr val="lt1"/>
              </a:fontRef>
            </p:style>
          </p:sp>
          <p:sp>
            <p:nvSpPr>
              <p:cNvPr id="12" name="Rounded Rectangle 8"/>
              <p:cNvSpPr/>
              <p:nvPr/>
            </p:nvSpPr>
            <p:spPr>
              <a:xfrm>
                <a:off x="225120" y="2008868"/>
                <a:ext cx="1530958" cy="86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US" sz="1900" kern="1200" dirty="0" smtClean="0"/>
                  <a:t>Behavior</a:t>
                </a:r>
                <a:endParaRPr lang="en-US" sz="1900" kern="1200" dirty="0"/>
              </a:p>
            </p:txBody>
          </p:sp>
        </p:grpSp>
      </p:grpSp>
    </p:spTree>
    <p:extLst>
      <p:ext uri="{BB962C8B-B14F-4D97-AF65-F5344CB8AC3E}">
        <p14:creationId xmlns:p14="http://schemas.microsoft.com/office/powerpoint/2010/main" val="23005677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6AA"/>
                </a:solidFill>
                <a:latin typeface="Montserrat"/>
                <a:ea typeface="Montserrat"/>
                <a:cs typeface="Montserrat"/>
              </a:rPr>
              <a:t>Directives</a:t>
            </a:r>
            <a:endParaRPr lang="en-US" dirty="0"/>
          </a:p>
        </p:txBody>
      </p:sp>
      <p:sp>
        <p:nvSpPr>
          <p:cNvPr id="3" name="Rounded Rectangle 2"/>
          <p:cNvSpPr/>
          <p:nvPr/>
        </p:nvSpPr>
        <p:spPr>
          <a:xfrm flipH="1" flipV="1">
            <a:off x="2045103" y="1517120"/>
            <a:ext cx="5338918" cy="29988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4" name="Rounded Rectangle 3"/>
          <p:cNvSpPr/>
          <p:nvPr/>
        </p:nvSpPr>
        <p:spPr>
          <a:xfrm>
            <a:off x="5450773" y="1882930"/>
            <a:ext cx="1687440" cy="239547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TextBox 4"/>
          <p:cNvSpPr txBox="1"/>
          <p:nvPr/>
        </p:nvSpPr>
        <p:spPr>
          <a:xfrm>
            <a:off x="5651087" y="2293036"/>
            <a:ext cx="1231495" cy="338554"/>
          </a:xfrm>
          <a:prstGeom prst="rect">
            <a:avLst/>
          </a:prstGeom>
          <a:noFill/>
          <a:ln>
            <a:solidFill>
              <a:schemeClr val="tx1"/>
            </a:solidFill>
          </a:ln>
        </p:spPr>
        <p:txBody>
          <a:bodyPr wrap="square" rtlCol="0">
            <a:spAutoFit/>
          </a:bodyPr>
          <a:lstStyle/>
          <a:p>
            <a:r>
              <a:rPr lang="en-US" sz="1600" dirty="0" smtClean="0">
                <a:latin typeface="Calibri" panose="020F0502020204030204" pitchFamily="34" charset="0"/>
                <a:cs typeface="Calibri" panose="020F0502020204030204" pitchFamily="34" charset="0"/>
              </a:rPr>
              <a:t>$scope.var1</a:t>
            </a:r>
            <a:endParaRPr lang="en-US" sz="1600" dirty="0">
              <a:latin typeface="Calibri" panose="020F0502020204030204" pitchFamily="34" charset="0"/>
              <a:cs typeface="Calibri" panose="020F0502020204030204" pitchFamily="34" charset="0"/>
            </a:endParaRPr>
          </a:p>
        </p:txBody>
      </p:sp>
      <p:cxnSp>
        <p:nvCxnSpPr>
          <p:cNvPr id="10" name="Straight Arrow Connector 9"/>
          <p:cNvCxnSpPr/>
          <p:nvPr/>
        </p:nvCxnSpPr>
        <p:spPr>
          <a:xfrm>
            <a:off x="4731762" y="2516087"/>
            <a:ext cx="919325" cy="79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4749018" y="3077861"/>
            <a:ext cx="92173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a:off x="4735461" y="3171321"/>
            <a:ext cx="9094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5575507" y="3576758"/>
            <a:ext cx="1461951" cy="307777"/>
          </a:xfrm>
          <a:prstGeom prst="rect">
            <a:avLst/>
          </a:prstGeom>
          <a:noFill/>
          <a:ln>
            <a:solidFill>
              <a:schemeClr val="tx1"/>
            </a:solidFill>
          </a:ln>
        </p:spPr>
        <p:txBody>
          <a:bodyPr wrap="square" rtlCol="0">
            <a:spAutoFit/>
          </a:bodyPr>
          <a:lstStyle/>
          <a:p>
            <a:r>
              <a:rPr lang="en-US" dirty="0" smtClean="0">
                <a:latin typeface="Calibri" panose="020F0502020204030204" pitchFamily="34" charset="0"/>
                <a:cs typeface="Calibri" panose="020F0502020204030204" pitchFamily="34" charset="0"/>
              </a:rPr>
              <a:t>$</a:t>
            </a:r>
            <a:r>
              <a:rPr lang="en-US" dirty="0" err="1" smtClean="0">
                <a:latin typeface="Calibri" panose="020F0502020204030204" pitchFamily="34" charset="0"/>
                <a:cs typeface="Calibri" panose="020F0502020204030204" pitchFamily="34" charset="0"/>
              </a:rPr>
              <a:t>scope.dirFunc</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cxnSp>
        <p:nvCxnSpPr>
          <p:cNvPr id="24" name="Straight Arrow Connector 23"/>
          <p:cNvCxnSpPr/>
          <p:nvPr/>
        </p:nvCxnSpPr>
        <p:spPr>
          <a:xfrm flipH="1">
            <a:off x="4731762" y="3722608"/>
            <a:ext cx="82099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2320408" y="2330460"/>
            <a:ext cx="2415054" cy="400110"/>
          </a:xfrm>
          <a:prstGeom prst="rect">
            <a:avLst/>
          </a:prstGeom>
          <a:noFill/>
          <a:ln>
            <a:solidFill>
              <a:schemeClr val="tx1"/>
            </a:solidFill>
          </a:ln>
        </p:spPr>
        <p:txBody>
          <a:bodyPr wrap="square" rtlCol="0">
            <a:spAutoFit/>
          </a:bodyPr>
          <a:lstStyle/>
          <a:p>
            <a:r>
              <a:rPr lang="en-US" sz="2000" dirty="0" smtClean="0">
                <a:latin typeface="Calibri" panose="020F0502020204030204" pitchFamily="34" charset="0"/>
                <a:cs typeface="Calibri" panose="020F0502020204030204" pitchFamily="34" charset="0"/>
              </a:rPr>
              <a:t>$</a:t>
            </a:r>
            <a:r>
              <a:rPr lang="en-US" sz="2000" dirty="0" err="1" smtClean="0">
                <a:latin typeface="Calibri" panose="020F0502020204030204" pitchFamily="34" charset="0"/>
                <a:cs typeface="Calibri" panose="020F0502020204030204" pitchFamily="34" charset="0"/>
              </a:rPr>
              <a:t>scope.oneWayBind</a:t>
            </a:r>
            <a:endParaRPr lang="en-US" sz="2000" dirty="0">
              <a:latin typeface="Calibri" panose="020F0502020204030204" pitchFamily="34" charset="0"/>
              <a:cs typeface="Calibri" panose="020F0502020204030204" pitchFamily="34" charset="0"/>
            </a:endParaRPr>
          </a:p>
        </p:txBody>
      </p:sp>
      <p:sp>
        <p:nvSpPr>
          <p:cNvPr id="27" name="TextBox 26"/>
          <p:cNvSpPr txBox="1"/>
          <p:nvPr/>
        </p:nvSpPr>
        <p:spPr>
          <a:xfrm>
            <a:off x="2341309" y="2933392"/>
            <a:ext cx="2394153" cy="400110"/>
          </a:xfrm>
          <a:prstGeom prst="rect">
            <a:avLst/>
          </a:prstGeom>
          <a:noFill/>
          <a:ln>
            <a:solidFill>
              <a:schemeClr val="tx1"/>
            </a:solidFill>
          </a:ln>
        </p:spPr>
        <p:txBody>
          <a:bodyPr wrap="square" rtlCol="0">
            <a:spAutoFit/>
          </a:bodyPr>
          <a:lstStyle/>
          <a:p>
            <a:r>
              <a:rPr lang="en-US" sz="2000" dirty="0" smtClean="0">
                <a:latin typeface="Calibri" panose="020F0502020204030204" pitchFamily="34" charset="0"/>
                <a:cs typeface="Calibri" panose="020F0502020204030204" pitchFamily="34" charset="0"/>
              </a:rPr>
              <a:t>$</a:t>
            </a:r>
            <a:r>
              <a:rPr lang="en-US" sz="2000" dirty="0" err="1" smtClean="0">
                <a:latin typeface="Calibri" panose="020F0502020204030204" pitchFamily="34" charset="0"/>
                <a:cs typeface="Calibri" panose="020F0502020204030204" pitchFamily="34" charset="0"/>
              </a:rPr>
              <a:t>scope.twoWayBind</a:t>
            </a:r>
            <a:endParaRPr lang="en-US" sz="2000" dirty="0">
              <a:latin typeface="Calibri" panose="020F0502020204030204" pitchFamily="34" charset="0"/>
              <a:cs typeface="Calibri" panose="020F0502020204030204" pitchFamily="34" charset="0"/>
            </a:endParaRPr>
          </a:p>
        </p:txBody>
      </p:sp>
      <p:sp>
        <p:nvSpPr>
          <p:cNvPr id="28" name="TextBox 27"/>
          <p:cNvSpPr txBox="1"/>
          <p:nvPr/>
        </p:nvSpPr>
        <p:spPr>
          <a:xfrm>
            <a:off x="2329010" y="3557248"/>
            <a:ext cx="2406451" cy="400110"/>
          </a:xfrm>
          <a:prstGeom prst="rect">
            <a:avLst/>
          </a:prstGeom>
          <a:noFill/>
          <a:ln>
            <a:solidFill>
              <a:schemeClr val="tx1"/>
            </a:solidFill>
          </a:ln>
        </p:spPr>
        <p:txBody>
          <a:bodyPr wrap="square" rtlCol="0">
            <a:spAutoFit/>
          </a:bodyPr>
          <a:lstStyle/>
          <a:p>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scope.func</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sp>
        <p:nvSpPr>
          <p:cNvPr id="31" name="TextBox 30"/>
          <p:cNvSpPr txBox="1"/>
          <p:nvPr/>
        </p:nvSpPr>
        <p:spPr>
          <a:xfrm>
            <a:off x="2762865" y="1575153"/>
            <a:ext cx="1553497" cy="307777"/>
          </a:xfrm>
          <a:prstGeom prst="rect">
            <a:avLst/>
          </a:prstGeom>
          <a:noFill/>
        </p:spPr>
        <p:txBody>
          <a:bodyPr wrap="square" rtlCol="0">
            <a:spAutoFit/>
          </a:bodyPr>
          <a:lstStyle/>
          <a:p>
            <a:r>
              <a:rPr lang="en-US" dirty="0" smtClean="0"/>
              <a:t>Parent Scope</a:t>
            </a:r>
            <a:endParaRPr lang="en-US" dirty="0"/>
          </a:p>
        </p:txBody>
      </p:sp>
      <p:sp>
        <p:nvSpPr>
          <p:cNvPr id="32" name="TextBox 31"/>
          <p:cNvSpPr txBox="1"/>
          <p:nvPr/>
        </p:nvSpPr>
        <p:spPr>
          <a:xfrm>
            <a:off x="5483962" y="1936874"/>
            <a:ext cx="1553497" cy="307777"/>
          </a:xfrm>
          <a:prstGeom prst="rect">
            <a:avLst/>
          </a:prstGeom>
          <a:noFill/>
        </p:spPr>
        <p:txBody>
          <a:bodyPr wrap="square" rtlCol="0">
            <a:spAutoFit/>
          </a:bodyPr>
          <a:lstStyle/>
          <a:p>
            <a:r>
              <a:rPr lang="en-US" dirty="0" smtClean="0"/>
              <a:t>Directive Scope</a:t>
            </a:r>
            <a:endParaRPr lang="en-US" dirty="0"/>
          </a:p>
        </p:txBody>
      </p:sp>
      <p:sp>
        <p:nvSpPr>
          <p:cNvPr id="33" name="TextBox 32"/>
          <p:cNvSpPr txBox="1"/>
          <p:nvPr/>
        </p:nvSpPr>
        <p:spPr>
          <a:xfrm>
            <a:off x="4922273" y="2218003"/>
            <a:ext cx="383458" cy="307777"/>
          </a:xfrm>
          <a:prstGeom prst="rect">
            <a:avLst/>
          </a:prstGeom>
          <a:noFill/>
        </p:spPr>
        <p:txBody>
          <a:bodyPr wrap="square" rtlCol="0">
            <a:spAutoFit/>
          </a:bodyPr>
          <a:lstStyle/>
          <a:p>
            <a:r>
              <a:rPr lang="en-US" dirty="0" smtClean="0"/>
              <a:t>@</a:t>
            </a:r>
            <a:endParaRPr lang="en-US" dirty="0"/>
          </a:p>
        </p:txBody>
      </p:sp>
      <p:sp>
        <p:nvSpPr>
          <p:cNvPr id="34" name="TextBox 33"/>
          <p:cNvSpPr txBox="1"/>
          <p:nvPr/>
        </p:nvSpPr>
        <p:spPr>
          <a:xfrm>
            <a:off x="5011994" y="2822103"/>
            <a:ext cx="383458" cy="307777"/>
          </a:xfrm>
          <a:prstGeom prst="rect">
            <a:avLst/>
          </a:prstGeom>
          <a:noFill/>
        </p:spPr>
        <p:txBody>
          <a:bodyPr wrap="square" rtlCol="0">
            <a:spAutoFit/>
          </a:bodyPr>
          <a:lstStyle/>
          <a:p>
            <a:r>
              <a:rPr lang="en-US" dirty="0" smtClean="0"/>
              <a:t>=</a:t>
            </a:r>
            <a:endParaRPr lang="en-US" dirty="0"/>
          </a:p>
        </p:txBody>
      </p:sp>
      <p:sp>
        <p:nvSpPr>
          <p:cNvPr id="36" name="TextBox 35"/>
          <p:cNvSpPr txBox="1"/>
          <p:nvPr/>
        </p:nvSpPr>
        <p:spPr>
          <a:xfrm>
            <a:off x="5085734" y="3477721"/>
            <a:ext cx="56537" cy="307777"/>
          </a:xfrm>
          <a:prstGeom prst="rect">
            <a:avLst/>
          </a:prstGeom>
          <a:noFill/>
        </p:spPr>
        <p:txBody>
          <a:bodyPr wrap="square" rtlCol="0">
            <a:spAutoFit/>
          </a:bodyPr>
          <a:lstStyle/>
          <a:p>
            <a:endParaRPr lang="en-US" dirty="0"/>
          </a:p>
        </p:txBody>
      </p:sp>
      <p:sp>
        <p:nvSpPr>
          <p:cNvPr id="37" name="TextBox 36"/>
          <p:cNvSpPr txBox="1"/>
          <p:nvPr/>
        </p:nvSpPr>
        <p:spPr>
          <a:xfrm>
            <a:off x="4960370" y="3469405"/>
            <a:ext cx="403122" cy="307777"/>
          </a:xfrm>
          <a:prstGeom prst="rect">
            <a:avLst/>
          </a:prstGeom>
          <a:noFill/>
        </p:spPr>
        <p:txBody>
          <a:bodyPr wrap="square" rtlCol="0">
            <a:spAutoFit/>
          </a:bodyPr>
          <a:lstStyle/>
          <a:p>
            <a:r>
              <a:rPr lang="en-US" dirty="0" smtClean="0"/>
              <a:t>&amp;</a:t>
            </a:r>
            <a:endParaRPr lang="en-US" dirty="0"/>
          </a:p>
        </p:txBody>
      </p:sp>
      <p:sp>
        <p:nvSpPr>
          <p:cNvPr id="53" name="TextBox 52"/>
          <p:cNvSpPr txBox="1"/>
          <p:nvPr/>
        </p:nvSpPr>
        <p:spPr>
          <a:xfrm>
            <a:off x="5651087" y="2918733"/>
            <a:ext cx="1226589" cy="338554"/>
          </a:xfrm>
          <a:prstGeom prst="rect">
            <a:avLst/>
          </a:prstGeom>
          <a:noFill/>
          <a:ln>
            <a:solidFill>
              <a:schemeClr val="tx1"/>
            </a:solidFill>
          </a:ln>
        </p:spPr>
        <p:txBody>
          <a:bodyPr wrap="square" rtlCol="0">
            <a:spAutoFit/>
          </a:bodyPr>
          <a:lstStyle/>
          <a:p>
            <a:r>
              <a:rPr lang="en-US" sz="1600" dirty="0" smtClean="0">
                <a:latin typeface="Calibri" panose="020F0502020204030204" pitchFamily="34" charset="0"/>
                <a:cs typeface="Calibri" panose="020F0502020204030204" pitchFamily="34" charset="0"/>
              </a:rPr>
              <a:t>$scope.var2</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731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6"/>
                                        </p:tgtEl>
                                        <p:attrNameLst>
                                          <p:attrName>fillcolor</p:attrName>
                                        </p:attrNameLst>
                                      </p:cBhvr>
                                      <p:to>
                                        <a:schemeClr val="accent2"/>
                                      </p:to>
                                    </p:animClr>
                                    <p:set>
                                      <p:cBhvr>
                                        <p:cTn id="7" dur="2000" fill="hold"/>
                                        <p:tgtEl>
                                          <p:spTgt spid="26"/>
                                        </p:tgtEl>
                                        <p:attrNameLst>
                                          <p:attrName>fill.type</p:attrName>
                                        </p:attrNameLst>
                                      </p:cBhvr>
                                      <p:to>
                                        <p:strVal val="solid"/>
                                      </p:to>
                                    </p:set>
                                    <p:set>
                                      <p:cBhvr>
                                        <p:cTn id="8" dur="2000" fill="hold"/>
                                        <p:tgtEl>
                                          <p:spTgt spid="2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5"/>
                                        </p:tgtEl>
                                        <p:attrNameLst>
                                          <p:attrName>fillcolor</p:attrName>
                                        </p:attrNameLst>
                                      </p:cBhvr>
                                      <p:to>
                                        <a:schemeClr val="accent2"/>
                                      </p:to>
                                    </p:animClr>
                                    <p:set>
                                      <p:cBhvr>
                                        <p:cTn id="13" dur="2000" fill="hold"/>
                                        <p:tgtEl>
                                          <p:spTgt spid="5"/>
                                        </p:tgtEl>
                                        <p:attrNameLst>
                                          <p:attrName>fill.type</p:attrName>
                                        </p:attrNameLst>
                                      </p:cBhvr>
                                      <p:to>
                                        <p:strVal val="solid"/>
                                      </p:to>
                                    </p:set>
                                    <p:set>
                                      <p:cBhvr>
                                        <p:cTn id="14" dur="2000" fill="hold"/>
                                        <p:tgtEl>
                                          <p:spTgt spid="5"/>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5"/>
                                        </p:tgtEl>
                                        <p:attrNameLst>
                                          <p:attrName>fillcolor</p:attrName>
                                        </p:attrNameLst>
                                      </p:cBhvr>
                                      <p:to>
                                        <a:srgbClr val="8BAB42"/>
                                      </p:to>
                                    </p:animClr>
                                    <p:set>
                                      <p:cBhvr>
                                        <p:cTn id="19" dur="2000" fill="hold"/>
                                        <p:tgtEl>
                                          <p:spTgt spid="5"/>
                                        </p:tgtEl>
                                        <p:attrNameLst>
                                          <p:attrName>fill.type</p:attrName>
                                        </p:attrNameLst>
                                      </p:cBhvr>
                                      <p:to>
                                        <p:strVal val="solid"/>
                                      </p:to>
                                    </p:set>
                                    <p:set>
                                      <p:cBhvr>
                                        <p:cTn id="20" dur="2000" fill="hold"/>
                                        <p:tgtEl>
                                          <p:spTgt spid="5"/>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27"/>
                                        </p:tgtEl>
                                        <p:attrNameLst>
                                          <p:attrName>fillcolor</p:attrName>
                                        </p:attrNameLst>
                                      </p:cBhvr>
                                      <p:to>
                                        <a:schemeClr val="accent2"/>
                                      </p:to>
                                    </p:animClr>
                                    <p:set>
                                      <p:cBhvr>
                                        <p:cTn id="25" dur="2000" fill="hold"/>
                                        <p:tgtEl>
                                          <p:spTgt spid="27"/>
                                        </p:tgtEl>
                                        <p:attrNameLst>
                                          <p:attrName>fill.type</p:attrName>
                                        </p:attrNameLst>
                                      </p:cBhvr>
                                      <p:to>
                                        <p:strVal val="solid"/>
                                      </p:to>
                                    </p:set>
                                    <p:set>
                                      <p:cBhvr>
                                        <p:cTn id="26" dur="2000" fill="hold"/>
                                        <p:tgtEl>
                                          <p:spTgt spid="27"/>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53"/>
                                        </p:tgtEl>
                                        <p:attrNameLst>
                                          <p:attrName>fillcolor</p:attrName>
                                        </p:attrNameLst>
                                      </p:cBhvr>
                                      <p:to>
                                        <a:schemeClr val="accent2"/>
                                      </p:to>
                                    </p:animClr>
                                    <p:set>
                                      <p:cBhvr>
                                        <p:cTn id="31" dur="2000" fill="hold"/>
                                        <p:tgtEl>
                                          <p:spTgt spid="53"/>
                                        </p:tgtEl>
                                        <p:attrNameLst>
                                          <p:attrName>fill.type</p:attrName>
                                        </p:attrNameLst>
                                      </p:cBhvr>
                                      <p:to>
                                        <p:strVal val="solid"/>
                                      </p:to>
                                    </p:set>
                                    <p:set>
                                      <p:cBhvr>
                                        <p:cTn id="32" dur="2000" fill="hold"/>
                                        <p:tgtEl>
                                          <p:spTgt spid="53"/>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53"/>
                                        </p:tgtEl>
                                        <p:attrNameLst>
                                          <p:attrName>fillcolor</p:attrName>
                                        </p:attrNameLst>
                                      </p:cBhvr>
                                      <p:to>
                                        <a:srgbClr val="8BAB42"/>
                                      </p:to>
                                    </p:animClr>
                                    <p:set>
                                      <p:cBhvr>
                                        <p:cTn id="37" dur="2000" fill="hold"/>
                                        <p:tgtEl>
                                          <p:spTgt spid="53"/>
                                        </p:tgtEl>
                                        <p:attrNameLst>
                                          <p:attrName>fill.type</p:attrName>
                                        </p:attrNameLst>
                                      </p:cBhvr>
                                      <p:to>
                                        <p:strVal val="solid"/>
                                      </p:to>
                                    </p:set>
                                    <p:set>
                                      <p:cBhvr>
                                        <p:cTn id="38" dur="2000" fill="hold"/>
                                        <p:tgtEl>
                                          <p:spTgt spid="53"/>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2000" fill="hold"/>
                                        <p:tgtEl>
                                          <p:spTgt spid="27"/>
                                        </p:tgtEl>
                                        <p:attrNameLst>
                                          <p:attrName>fillcolor</p:attrName>
                                        </p:attrNameLst>
                                      </p:cBhvr>
                                      <p:to>
                                        <a:srgbClr val="8BAB42"/>
                                      </p:to>
                                    </p:animClr>
                                    <p:set>
                                      <p:cBhvr>
                                        <p:cTn id="43" dur="2000" fill="hold"/>
                                        <p:tgtEl>
                                          <p:spTgt spid="27"/>
                                        </p:tgtEl>
                                        <p:attrNameLst>
                                          <p:attrName>fill.type</p:attrName>
                                        </p:attrNameLst>
                                      </p:cBhvr>
                                      <p:to>
                                        <p:strVal val="solid"/>
                                      </p:to>
                                    </p:set>
                                    <p:set>
                                      <p:cBhvr>
                                        <p:cTn id="44" dur="2000" fill="hold"/>
                                        <p:tgtEl>
                                          <p:spTgt spid="27"/>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23"/>
                                        </p:tgtEl>
                                      </p:cBhvr>
                                    </p:animEffect>
                                    <p:animScale>
                                      <p:cBhvr>
                                        <p:cTn id="49" dur="250" autoRev="1" fill="hold"/>
                                        <p:tgtEl>
                                          <p:spTgt spid="23"/>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28"/>
                                        </p:tgtEl>
                                      </p:cBhvr>
                                    </p:animEffect>
                                    <p:animScale>
                                      <p:cBhvr>
                                        <p:cTn id="54"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465" y="1583342"/>
            <a:ext cx="8603225" cy="1159800"/>
          </a:xfrm>
        </p:spPr>
        <p:txBody>
          <a:bodyPr/>
          <a:lstStyle/>
          <a:p>
            <a:pPr algn="l"/>
            <a:r>
              <a:rPr lang="en-US" sz="2000" dirty="0">
                <a:solidFill>
                  <a:srgbClr val="00B6AA"/>
                </a:solidFill>
                <a:latin typeface="Montserrat"/>
              </a:rPr>
              <a:t>https://github.com/skaldate/WWCRVA/tree/WWCRevision</a:t>
            </a:r>
          </a:p>
        </p:txBody>
      </p:sp>
    </p:spTree>
    <p:extLst>
      <p:ext uri="{BB962C8B-B14F-4D97-AF65-F5344CB8AC3E}">
        <p14:creationId xmlns:p14="http://schemas.microsoft.com/office/powerpoint/2010/main" val="31446286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err="1" smtClean="0">
                <a:solidFill>
                  <a:srgbClr val="00B6AA"/>
                </a:solidFill>
                <a:latin typeface="Calibri"/>
                <a:ea typeface="Calibri"/>
                <a:cs typeface="Calibri"/>
              </a:rPr>
              <a:t>Enu</a:t>
            </a:r>
            <a:r>
              <a:rPr lang="en-US" sz="4400" b="1" dirty="0" smtClean="0">
                <a:solidFill>
                  <a:srgbClr val="00B6AA"/>
                </a:solidFill>
                <a:latin typeface="Calibri"/>
                <a:ea typeface="Calibri"/>
                <a:cs typeface="Calibri"/>
              </a:rPr>
              <a:t> Mittal</a:t>
            </a:r>
            <a:endParaRPr lang="en-US" sz="4400" b="1" dirty="0">
              <a:solidFill>
                <a:srgbClr val="00B6AA"/>
              </a:solidFill>
              <a:latin typeface="Calibri"/>
              <a:ea typeface="Calibri"/>
              <a:cs typeface="Calibri"/>
            </a:endParaRPr>
          </a:p>
        </p:txBody>
      </p:sp>
      <p:sp>
        <p:nvSpPr>
          <p:cNvPr id="3" name="Subtitle 2"/>
          <p:cNvSpPr>
            <a:spLocks noGrp="1"/>
          </p:cNvSpPr>
          <p:nvPr>
            <p:ph type="subTitle" idx="1"/>
          </p:nvPr>
        </p:nvSpPr>
        <p:spPr/>
        <p:txBody>
          <a:bodyPr/>
          <a:lstStyle/>
          <a:p>
            <a:r>
              <a:rPr lang="en-US" sz="2000" dirty="0" smtClean="0"/>
              <a:t>Software Engineer at</a:t>
            </a:r>
          </a:p>
          <a:p>
            <a:r>
              <a:rPr lang="en-US" sz="2000" dirty="0" smtClean="0"/>
              <a:t>Capital One</a:t>
            </a:r>
            <a:endParaRPr lang="en-US" sz="2000" dirty="0"/>
          </a:p>
        </p:txBody>
      </p:sp>
      <p:pic>
        <p:nvPicPr>
          <p:cNvPr id="4" name="Picture 3"/>
          <p:cNvPicPr>
            <a:picLocks noChangeAspect="1"/>
          </p:cNvPicPr>
          <p:nvPr/>
        </p:nvPicPr>
        <p:blipFill>
          <a:blip r:embed="rId3"/>
          <a:stretch>
            <a:fillRect/>
          </a:stretch>
        </p:blipFill>
        <p:spPr>
          <a:xfrm>
            <a:off x="4592040" y="48051"/>
            <a:ext cx="3399435" cy="5095449"/>
          </a:xfrm>
          <a:prstGeom prst="rect">
            <a:avLst/>
          </a:prstGeom>
        </p:spPr>
      </p:pic>
    </p:spTree>
    <p:extLst>
      <p:ext uri="{BB962C8B-B14F-4D97-AF65-F5344CB8AC3E}">
        <p14:creationId xmlns:p14="http://schemas.microsoft.com/office/powerpoint/2010/main" val="30941097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29013" y="3569522"/>
            <a:ext cx="8229600" cy="857400"/>
          </a:xfrm>
          <a:prstGeom prst="rect">
            <a:avLst/>
          </a:prstGeom>
        </p:spPr>
        <p:txBody>
          <a:bodyPr lIns="91425" tIns="91425" rIns="91425" bIns="91425" anchor="b" anchorCtr="0">
            <a:noAutofit/>
          </a:bodyPr>
          <a:lstStyle/>
          <a:p>
            <a:pPr lvl="0" algn="ctr">
              <a:spcBef>
                <a:spcPts val="0"/>
              </a:spcBef>
              <a:buNone/>
            </a:pPr>
            <a:r>
              <a:rPr lang="en" sz="8000" dirty="0" smtClean="0">
                <a:latin typeface="Calibri" charset="0"/>
                <a:ea typeface="Calibri" charset="0"/>
                <a:cs typeface="Calibri" charset="0"/>
              </a:rPr>
              <a:t>Angular 2.0</a:t>
            </a:r>
            <a:endParaRPr lang="en" sz="8000" dirty="0">
              <a:latin typeface="Calibri" charset="0"/>
              <a:ea typeface="Calibri" charset="0"/>
              <a:cs typeface="Calibri"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086" y="230736"/>
            <a:ext cx="2934413" cy="3103581"/>
          </a:xfrm>
          <a:prstGeom prst="rect">
            <a:avLst/>
          </a:prstGeom>
        </p:spPr>
      </p:pic>
    </p:spTree>
    <p:extLst>
      <p:ext uri="{BB962C8B-B14F-4D97-AF65-F5344CB8AC3E}">
        <p14:creationId xmlns:p14="http://schemas.microsoft.com/office/powerpoint/2010/main" val="507582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p:nvPr/>
        </p:nvSpPr>
        <p:spPr>
          <a:xfrm>
            <a:off x="393725" y="799893"/>
            <a:ext cx="4737000" cy="1839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B6AA"/>
              </a:buClr>
              <a:buSzPct val="25000"/>
              <a:buFont typeface="Calibri"/>
              <a:buNone/>
            </a:pPr>
            <a:r>
              <a:rPr lang="en" sz="4800" b="1" i="0" u="none" strike="noStrike" cap="none">
                <a:solidFill>
                  <a:srgbClr val="00B6AA"/>
                </a:solidFill>
                <a:latin typeface="Calibri"/>
                <a:ea typeface="Calibri"/>
                <a:cs typeface="Calibri"/>
                <a:sym typeface="Calibri"/>
              </a:rPr>
              <a:t>OUR VISION</a:t>
            </a:r>
          </a:p>
          <a:p>
            <a:pPr marL="0" marR="0" lvl="0" indent="0" algn="l" rtl="0">
              <a:lnSpc>
                <a:spcPct val="100000"/>
              </a:lnSpc>
              <a:spcBef>
                <a:spcPts val="0"/>
              </a:spcBef>
              <a:spcAft>
                <a:spcPts val="0"/>
              </a:spcAft>
              <a:buClr>
                <a:srgbClr val="4C4C4B"/>
              </a:buClr>
              <a:buSzPct val="25000"/>
              <a:buFont typeface="Calibri"/>
              <a:buNone/>
            </a:pPr>
            <a:r>
              <a:rPr lang="en" sz="3000" b="0" i="0" u="none" strike="noStrike" cap="none">
                <a:solidFill>
                  <a:srgbClr val="4C4C4B"/>
                </a:solidFill>
                <a:latin typeface="Calibri"/>
                <a:ea typeface="Calibri"/>
                <a:cs typeface="Calibri"/>
                <a:sym typeface="Calibri"/>
              </a:rPr>
              <a:t>A world where women are representative as technical executives, founders, VCs, board members and software engineers. </a:t>
            </a:r>
          </a:p>
          <a:p>
            <a:pPr marL="0" marR="0" lvl="0" indent="0" algn="l" rtl="0">
              <a:lnSpc>
                <a:spcPct val="100000"/>
              </a:lnSpc>
              <a:spcBef>
                <a:spcPts val="0"/>
              </a:spcBef>
              <a:spcAft>
                <a:spcPts val="0"/>
              </a:spcAft>
              <a:buClr>
                <a:srgbClr val="000000"/>
              </a:buClr>
              <a:buFont typeface="Arial"/>
              <a:buNone/>
            </a:pPr>
            <a:endParaRPr sz="3000" b="1" i="0" u="none" strike="noStrike" cap="none">
              <a:solidFill>
                <a:srgbClr val="777777"/>
              </a:solidFill>
              <a:latin typeface="Montserrat"/>
              <a:ea typeface="Montserrat"/>
              <a:cs typeface="Montserrat"/>
              <a:sym typeface="Montserrat"/>
            </a:endParaRPr>
          </a:p>
        </p:txBody>
      </p:sp>
      <p:pic>
        <p:nvPicPr>
          <p:cNvPr id="194" name="Shape 194" descr="379795_703121879717441_1663814019_n.jpg"/>
          <p:cNvPicPr preferRelativeResize="0"/>
          <p:nvPr/>
        </p:nvPicPr>
        <p:blipFill rotWithShape="1">
          <a:blip r:embed="rId3">
            <a:alphaModFix/>
          </a:blip>
          <a:srcRect/>
          <a:stretch/>
        </p:blipFill>
        <p:spPr>
          <a:xfrm>
            <a:off x="4940494" y="0"/>
            <a:ext cx="4352399" cy="6518400"/>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Angular 2</a:t>
            </a:r>
            <a:endParaRPr lang="en-US" dirty="0"/>
          </a:p>
        </p:txBody>
      </p:sp>
      <p:sp>
        <p:nvSpPr>
          <p:cNvPr id="3" name="Text Placeholder 2"/>
          <p:cNvSpPr>
            <a:spLocks noGrp="1"/>
          </p:cNvSpPr>
          <p:nvPr>
            <p:ph type="body" idx="1"/>
          </p:nvPr>
        </p:nvSpPr>
        <p:spPr/>
        <p:txBody>
          <a:bodyPr/>
          <a:lstStyle/>
          <a:p>
            <a:pPr marL="457200" indent="-457200">
              <a:buFont typeface="Wingdings" charset="2"/>
              <a:buChar char="Ø"/>
            </a:pPr>
            <a:r>
              <a:rPr lang="en-US" dirty="0" smtClean="0"/>
              <a:t>Why Angular 2</a:t>
            </a:r>
            <a:endParaRPr lang="en-US" dirty="0"/>
          </a:p>
          <a:p>
            <a:pPr marL="457200" indent="-457200">
              <a:buFont typeface="Wingdings" charset="2"/>
              <a:buChar char="Ø"/>
            </a:pPr>
            <a:r>
              <a:rPr lang="en-US" dirty="0" smtClean="0"/>
              <a:t>Angular 2 Architecture</a:t>
            </a:r>
          </a:p>
          <a:p>
            <a:pPr marL="457200" indent="-457200">
              <a:buFont typeface="Wingdings" charset="2"/>
              <a:buChar char="Ø"/>
            </a:pPr>
            <a:r>
              <a:rPr lang="en-US" dirty="0" smtClean="0"/>
              <a:t>Angular 2 Best Practices</a:t>
            </a:r>
          </a:p>
          <a:p>
            <a:pPr marL="457200" indent="-457200">
              <a:buFont typeface="Wingdings" charset="2"/>
              <a:buChar char="Ø"/>
            </a:pPr>
            <a:r>
              <a:rPr lang="en-US" dirty="0" smtClean="0"/>
              <a:t>Migrating from Angular 1 to Angular 2</a:t>
            </a:r>
          </a:p>
          <a:p>
            <a:pPr marL="457200" indent="-457200">
              <a:buFont typeface="Wingdings" charset="2"/>
              <a:buChar char="Ø"/>
            </a:pPr>
            <a:r>
              <a:rPr lang="en-US" dirty="0" smtClean="0"/>
              <a:t>Angular 2 Learning Resources</a:t>
            </a:r>
          </a:p>
          <a:p>
            <a:pPr marL="457200" indent="-457200">
              <a:buFont typeface="Wingdings" charset="2"/>
              <a:buChar char="Ø"/>
            </a:pPr>
            <a:r>
              <a:rPr lang="en-US" dirty="0" smtClean="0"/>
              <a:t>References</a:t>
            </a:r>
          </a:p>
          <a:p>
            <a:pPr marL="457200" indent="-457200">
              <a:buFont typeface="Wingdings" charset="2"/>
              <a:buChar char="Ø"/>
            </a:pPr>
            <a:r>
              <a:rPr lang="en-US" dirty="0" smtClean="0"/>
              <a:t>Q &amp; A</a:t>
            </a:r>
            <a:endParaRPr lang="en-US" dirty="0"/>
          </a:p>
        </p:txBody>
      </p:sp>
    </p:spTree>
    <p:extLst>
      <p:ext uri="{BB962C8B-B14F-4D97-AF65-F5344CB8AC3E}">
        <p14:creationId xmlns:p14="http://schemas.microsoft.com/office/powerpoint/2010/main" val="25386449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Angular 2</a:t>
            </a:r>
            <a:endParaRPr lang="en-US" dirty="0"/>
          </a:p>
        </p:txBody>
      </p:sp>
      <p:sp>
        <p:nvSpPr>
          <p:cNvPr id="3" name="Text Placeholder 2"/>
          <p:cNvSpPr>
            <a:spLocks noGrp="1"/>
          </p:cNvSpPr>
          <p:nvPr>
            <p:ph type="body" idx="1"/>
          </p:nvPr>
        </p:nvSpPr>
        <p:spPr/>
        <p:txBody>
          <a:bodyPr/>
          <a:lstStyle/>
          <a:p>
            <a:pPr marL="514350" indent="-514350">
              <a:buFont typeface="Wingdings" charset="2"/>
              <a:buChar char="Ø"/>
            </a:pPr>
            <a:r>
              <a:rPr lang="en-US" dirty="0" smtClean="0"/>
              <a:t>More productive and maintainable code</a:t>
            </a:r>
          </a:p>
          <a:p>
            <a:pPr marL="514350" indent="-514350">
              <a:buFont typeface="Wingdings" charset="2"/>
              <a:buChar char="Ø"/>
            </a:pPr>
            <a:r>
              <a:rPr lang="en-US" dirty="0" smtClean="0"/>
              <a:t>Enhanced performance and scalability</a:t>
            </a:r>
          </a:p>
          <a:p>
            <a:pPr marL="514350" indent="-514350">
              <a:buFont typeface="Wingdings" charset="2"/>
              <a:buChar char="Ø"/>
            </a:pPr>
            <a:r>
              <a:rPr lang="en-US" dirty="0" smtClean="0"/>
              <a:t>Simple to learn and adapt</a:t>
            </a:r>
          </a:p>
          <a:p>
            <a:pPr marL="514350" indent="-514350">
              <a:buFont typeface="Wingdings" charset="2"/>
              <a:buChar char="Ø"/>
            </a:pPr>
            <a:r>
              <a:rPr lang="en-US" dirty="0" smtClean="0"/>
              <a:t>Uses modern tools and technologies</a:t>
            </a:r>
          </a:p>
          <a:p>
            <a:pPr marL="514350" indent="-514350">
              <a:buFont typeface="Wingdings" charset="2"/>
              <a:buChar char="Ø"/>
            </a:pPr>
            <a:r>
              <a:rPr lang="en-US" dirty="0" smtClean="0"/>
              <a:t>New features</a:t>
            </a:r>
          </a:p>
          <a:p>
            <a:pPr marL="514350" indent="-514350">
              <a:buFont typeface="+mj-lt"/>
              <a:buAutoNum type="arabicPeriod"/>
            </a:pPr>
            <a:endParaRPr lang="en-US" dirty="0"/>
          </a:p>
        </p:txBody>
      </p:sp>
    </p:spTree>
    <p:extLst>
      <p:ext uri="{BB962C8B-B14F-4D97-AF65-F5344CB8AC3E}">
        <p14:creationId xmlns:p14="http://schemas.microsoft.com/office/powerpoint/2010/main" val="1682988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28" y="1475232"/>
            <a:ext cx="1663192" cy="166319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4976" y="1521798"/>
            <a:ext cx="2265680" cy="161662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2144" y="1424135"/>
            <a:ext cx="1803575" cy="1714289"/>
          </a:xfrm>
          <a:prstGeom prst="rect">
            <a:avLst/>
          </a:prstGeom>
        </p:spPr>
      </p:pic>
      <p:pic>
        <p:nvPicPr>
          <p:cNvPr id="8" name="Picture 7"/>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7186168" y="1306576"/>
            <a:ext cx="1831848" cy="1831848"/>
          </a:xfrm>
          <a:prstGeom prst="rect">
            <a:avLst/>
          </a:prstGeom>
          <a:effectLst>
            <a:outerShdw dist="50800" sx="1000" sy="1000" algn="ctr" rotWithShape="0">
              <a:srgbClr val="000000"/>
            </a:outerShdw>
          </a:effectLst>
        </p:spPr>
      </p:pic>
      <p:sp>
        <p:nvSpPr>
          <p:cNvPr id="9" name="TextBox 8"/>
          <p:cNvSpPr txBox="1"/>
          <p:nvPr/>
        </p:nvSpPr>
        <p:spPr>
          <a:xfrm>
            <a:off x="414528" y="3425952"/>
            <a:ext cx="1364476" cy="646331"/>
          </a:xfrm>
          <a:prstGeom prst="rect">
            <a:avLst/>
          </a:prstGeom>
          <a:noFill/>
        </p:spPr>
        <p:txBody>
          <a:bodyPr wrap="none" rtlCol="0">
            <a:spAutoFit/>
          </a:bodyPr>
          <a:lstStyle/>
          <a:p>
            <a:r>
              <a:rPr lang="en-US" sz="3600" b="1" dirty="0">
                <a:solidFill>
                  <a:srgbClr val="00B6AA"/>
                </a:solidFill>
                <a:latin typeface="Montserrat"/>
                <a:ea typeface="Montserrat"/>
                <a:cs typeface="Montserrat"/>
                <a:sym typeface="Montserrat"/>
              </a:rPr>
              <a:t>FAST</a:t>
            </a:r>
          </a:p>
        </p:txBody>
      </p:sp>
      <p:sp>
        <p:nvSpPr>
          <p:cNvPr id="12" name="TextBox 11"/>
          <p:cNvSpPr txBox="1"/>
          <p:nvPr/>
        </p:nvSpPr>
        <p:spPr>
          <a:xfrm>
            <a:off x="2292096" y="3425952"/>
            <a:ext cx="2852063" cy="646331"/>
          </a:xfrm>
          <a:prstGeom prst="rect">
            <a:avLst/>
          </a:prstGeom>
          <a:noFill/>
        </p:spPr>
        <p:txBody>
          <a:bodyPr wrap="none" rtlCol="0">
            <a:spAutoFit/>
          </a:bodyPr>
          <a:lstStyle/>
          <a:p>
            <a:r>
              <a:rPr lang="en-US" sz="3600" b="1" dirty="0">
                <a:solidFill>
                  <a:srgbClr val="00B6AA"/>
                </a:solidFill>
                <a:latin typeface="Montserrat"/>
                <a:ea typeface="Montserrat"/>
                <a:cs typeface="Montserrat"/>
              </a:rPr>
              <a:t>POWERFUL</a:t>
            </a:r>
          </a:p>
        </p:txBody>
      </p:sp>
      <p:sp>
        <p:nvSpPr>
          <p:cNvPr id="13" name="TextBox 12"/>
          <p:cNvSpPr txBox="1"/>
          <p:nvPr/>
        </p:nvSpPr>
        <p:spPr>
          <a:xfrm>
            <a:off x="5385675" y="3438142"/>
            <a:ext cx="1800493" cy="646331"/>
          </a:xfrm>
          <a:prstGeom prst="rect">
            <a:avLst/>
          </a:prstGeom>
          <a:noFill/>
        </p:spPr>
        <p:txBody>
          <a:bodyPr wrap="none" rtlCol="0">
            <a:spAutoFit/>
          </a:bodyPr>
          <a:lstStyle>
            <a:defPPr marR="0" lvl="0" algn="l" rtl="0">
              <a:lnSpc>
                <a:spcPct val="100000"/>
              </a:lnSpc>
              <a:spcBef>
                <a:spcPts val="0"/>
              </a:spcBef>
              <a:spcAft>
                <a:spcPts val="0"/>
              </a:spcAft>
            </a:defPPr>
            <a:lvl1pPr>
              <a:defRPr sz="3600" b="1">
                <a:solidFill>
                  <a:srgbClr val="00B6AA"/>
                </a:solidFill>
                <a:latin typeface="Montserrat"/>
                <a:ea typeface="Montserrat"/>
                <a:cs typeface="Montserrat"/>
              </a:defRPr>
            </a:lvl1pPr>
          </a:lstStyle>
          <a:p>
            <a:r>
              <a:rPr lang="en-US" dirty="0"/>
              <a:t>CLEAN</a:t>
            </a:r>
          </a:p>
        </p:txBody>
      </p:sp>
      <p:sp>
        <p:nvSpPr>
          <p:cNvPr id="14" name="TextBox 13"/>
          <p:cNvSpPr txBox="1"/>
          <p:nvPr/>
        </p:nvSpPr>
        <p:spPr>
          <a:xfrm>
            <a:off x="7602244" y="3425951"/>
            <a:ext cx="1415772" cy="646331"/>
          </a:xfrm>
          <a:prstGeom prst="rect">
            <a:avLst/>
          </a:prstGeom>
          <a:noFill/>
        </p:spPr>
        <p:txBody>
          <a:bodyPr wrap="none" rtlCol="0">
            <a:spAutoFit/>
          </a:bodyPr>
          <a:lstStyle>
            <a:defPPr marR="0" lvl="0" algn="l" rtl="0">
              <a:lnSpc>
                <a:spcPct val="100000"/>
              </a:lnSpc>
              <a:spcBef>
                <a:spcPts val="0"/>
              </a:spcBef>
              <a:spcAft>
                <a:spcPts val="0"/>
              </a:spcAft>
              <a:defRPr/>
            </a:defPPr>
            <a:lvl1pPr>
              <a:defRPr sz="3600" b="1">
                <a:solidFill>
                  <a:srgbClr val="00B6AA"/>
                </a:solidFill>
                <a:latin typeface="Montserrat"/>
                <a:ea typeface="Montserrat"/>
                <a:cs typeface="Montserrat"/>
              </a:defRPr>
            </a:lvl1pPr>
          </a:lstStyle>
          <a:p>
            <a:r>
              <a:rPr lang="en-US" dirty="0"/>
              <a:t>EASY</a:t>
            </a:r>
          </a:p>
        </p:txBody>
      </p:sp>
    </p:spTree>
    <p:extLst>
      <p:ext uri="{BB962C8B-B14F-4D97-AF65-F5344CB8AC3E}">
        <p14:creationId xmlns:p14="http://schemas.microsoft.com/office/powerpoint/2010/main" val="393275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Angular 2 Architecture</a:t>
            </a:r>
            <a:endParaRPr lang="en-US" dirty="0"/>
          </a:p>
        </p:txBody>
      </p:sp>
      <p:sp>
        <p:nvSpPr>
          <p:cNvPr id="4" name="Text Placeholder 3"/>
          <p:cNvSpPr>
            <a:spLocks noGrp="1"/>
          </p:cNvSpPr>
          <p:nvPr>
            <p:ph type="body" idx="1"/>
          </p:nvPr>
        </p:nvSpPr>
        <p:spPr>
          <a:xfrm>
            <a:off x="3859078" y="1200150"/>
            <a:ext cx="4827722" cy="3201369"/>
          </a:xfrm>
        </p:spPr>
        <p:txBody>
          <a:bodyPr/>
          <a:lstStyle/>
          <a:p>
            <a:pPr marL="457200" indent="-457200">
              <a:buFont typeface="Wingdings" charset="2"/>
              <a:buChar char="Ø"/>
            </a:pPr>
            <a:r>
              <a:rPr lang="en-US" sz="3200" dirty="0"/>
              <a:t>Language </a:t>
            </a:r>
            <a:r>
              <a:rPr lang="en-US" sz="3200" dirty="0" smtClean="0"/>
              <a:t>Choices</a:t>
            </a:r>
          </a:p>
          <a:p>
            <a:pPr marL="457200" indent="-457200">
              <a:buFont typeface="Wingdings" charset="2"/>
              <a:buChar char="Ø"/>
            </a:pPr>
            <a:endParaRPr lang="en-US" sz="3200" dirty="0"/>
          </a:p>
          <a:p>
            <a:pPr marL="457200" indent="-457200">
              <a:buFont typeface="Wingdings" charset="2"/>
              <a:buChar char="Ø"/>
            </a:pPr>
            <a:r>
              <a:rPr lang="en-US" sz="3200" dirty="0" smtClean="0"/>
              <a:t>Transition: ng1 </a:t>
            </a:r>
            <a:r>
              <a:rPr lang="en-US" sz="3200" dirty="0"/>
              <a:t>to </a:t>
            </a:r>
            <a:r>
              <a:rPr lang="en-US" sz="3200" dirty="0" smtClean="0"/>
              <a:t>ng2</a:t>
            </a:r>
          </a:p>
          <a:p>
            <a:pPr marL="457200" indent="-457200">
              <a:buFont typeface="Wingdings" charset="2"/>
              <a:buChar char="Ø"/>
            </a:pPr>
            <a:endParaRPr lang="en-US" sz="3200" dirty="0"/>
          </a:p>
          <a:p>
            <a:pPr marL="457200" indent="-457200">
              <a:buFont typeface="Wingdings" charset="2"/>
              <a:buChar char="Ø"/>
            </a:pPr>
            <a:r>
              <a:rPr lang="en-US" sz="3200" dirty="0" smtClean="0"/>
              <a:t>Differences</a:t>
            </a:r>
            <a:r>
              <a:rPr lang="en-US" sz="3200" dirty="0"/>
              <a:t> </a:t>
            </a:r>
            <a:r>
              <a:rPr lang="en-US" sz="3200" dirty="0" smtClean="0"/>
              <a:t>&amp; Mapping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00150"/>
            <a:ext cx="2716842" cy="2873467"/>
          </a:xfrm>
          <a:prstGeom prst="rect">
            <a:avLst/>
          </a:prstGeom>
        </p:spPr>
      </p:pic>
    </p:spTree>
    <p:extLst>
      <p:ext uri="{BB962C8B-B14F-4D97-AF65-F5344CB8AC3E}">
        <p14:creationId xmlns:p14="http://schemas.microsoft.com/office/powerpoint/2010/main" val="2836278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Language</a:t>
            </a:r>
            <a:r>
              <a:rPr lang="en-US" dirty="0" smtClean="0"/>
              <a:t> Choices</a:t>
            </a:r>
            <a:endParaRPr lang="en-US" dirty="0"/>
          </a:p>
        </p:txBody>
      </p:sp>
      <p:sp>
        <p:nvSpPr>
          <p:cNvPr id="9" name="Rectangle 8"/>
          <p:cNvSpPr/>
          <p:nvPr/>
        </p:nvSpPr>
        <p:spPr>
          <a:xfrm>
            <a:off x="457200" y="1381372"/>
            <a:ext cx="8229600" cy="204177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46100" y="1564058"/>
            <a:ext cx="15113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ES5</a:t>
            </a:r>
            <a:endParaRPr lang="en-US" dirty="0"/>
          </a:p>
        </p:txBody>
      </p:sp>
      <p:sp>
        <p:nvSpPr>
          <p:cNvPr id="5" name="Rectangle 4"/>
          <p:cNvSpPr/>
          <p:nvPr/>
        </p:nvSpPr>
        <p:spPr>
          <a:xfrm>
            <a:off x="2463800" y="1564058"/>
            <a:ext cx="14859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ES6</a:t>
            </a:r>
            <a:endParaRPr lang="en-US" dirty="0"/>
          </a:p>
        </p:txBody>
      </p:sp>
      <p:sp>
        <p:nvSpPr>
          <p:cNvPr id="6" name="Rectangle 5"/>
          <p:cNvSpPr/>
          <p:nvPr/>
        </p:nvSpPr>
        <p:spPr>
          <a:xfrm>
            <a:off x="4356100" y="1564058"/>
            <a:ext cx="17145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Typescript</a:t>
            </a:r>
            <a:endParaRPr lang="en-US" dirty="0"/>
          </a:p>
        </p:txBody>
      </p:sp>
      <p:sp>
        <p:nvSpPr>
          <p:cNvPr id="7" name="Rectangle 6"/>
          <p:cNvSpPr/>
          <p:nvPr/>
        </p:nvSpPr>
        <p:spPr>
          <a:xfrm>
            <a:off x="6565900" y="1564058"/>
            <a:ext cx="16256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Dart</a:t>
            </a:r>
            <a:endParaRPr lang="en-US" dirty="0"/>
          </a:p>
        </p:txBody>
      </p:sp>
      <p:sp>
        <p:nvSpPr>
          <p:cNvPr id="11" name="TextBox 10"/>
          <p:cNvSpPr txBox="1"/>
          <p:nvPr/>
        </p:nvSpPr>
        <p:spPr>
          <a:xfrm>
            <a:off x="546100" y="2891702"/>
            <a:ext cx="1080745" cy="307777"/>
          </a:xfrm>
          <a:prstGeom prst="rect">
            <a:avLst/>
          </a:prstGeom>
          <a:noFill/>
        </p:spPr>
        <p:txBody>
          <a:bodyPr wrap="none" rtlCol="0">
            <a:spAutoFit/>
          </a:bodyPr>
          <a:lstStyle/>
          <a:p>
            <a:r>
              <a:rPr lang="en-US" dirty="0" smtClean="0"/>
              <a:t>No compile</a:t>
            </a:r>
            <a:endParaRPr lang="en-US" dirty="0"/>
          </a:p>
        </p:txBody>
      </p:sp>
      <p:sp>
        <p:nvSpPr>
          <p:cNvPr id="14" name="TextBox 13"/>
          <p:cNvSpPr txBox="1"/>
          <p:nvPr/>
        </p:nvSpPr>
        <p:spPr>
          <a:xfrm>
            <a:off x="4631802" y="2891702"/>
            <a:ext cx="841897" cy="307777"/>
          </a:xfrm>
          <a:prstGeom prst="rect">
            <a:avLst/>
          </a:prstGeom>
          <a:noFill/>
        </p:spPr>
        <p:txBody>
          <a:bodyPr wrap="none" rtlCol="0">
            <a:spAutoFit/>
          </a:bodyPr>
          <a:lstStyle/>
          <a:p>
            <a:r>
              <a:rPr lang="en-US" dirty="0" smtClean="0"/>
              <a:t>Compile</a:t>
            </a:r>
            <a:endParaRPr lang="en-US" dirty="0"/>
          </a:p>
        </p:txBody>
      </p:sp>
      <p:cxnSp>
        <p:nvCxnSpPr>
          <p:cNvPr id="18" name="Straight Connector 17"/>
          <p:cNvCxnSpPr/>
          <p:nvPr/>
        </p:nvCxnSpPr>
        <p:spPr>
          <a:xfrm>
            <a:off x="2247900" y="1384300"/>
            <a:ext cx="12700" cy="2057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4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P spid="6" grpId="0" animBg="1"/>
      <p:bldP spid="7" grpId="0" animBg="1"/>
      <p:bldP spid="11"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Language Choices</a:t>
            </a:r>
            <a:endParaRPr lang="en-US" dirty="0"/>
          </a:p>
        </p:txBody>
      </p:sp>
      <p:sp>
        <p:nvSpPr>
          <p:cNvPr id="9" name="Rectangle 8"/>
          <p:cNvSpPr/>
          <p:nvPr/>
        </p:nvSpPr>
        <p:spPr>
          <a:xfrm>
            <a:off x="457200" y="1381372"/>
            <a:ext cx="8229600" cy="204177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46100" y="1564058"/>
            <a:ext cx="15113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ES5</a:t>
            </a:r>
            <a:endParaRPr lang="en-US" dirty="0"/>
          </a:p>
        </p:txBody>
      </p:sp>
      <p:sp>
        <p:nvSpPr>
          <p:cNvPr id="5" name="Rectangle 4"/>
          <p:cNvSpPr/>
          <p:nvPr/>
        </p:nvSpPr>
        <p:spPr>
          <a:xfrm>
            <a:off x="2463800" y="1564058"/>
            <a:ext cx="14859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ES6</a:t>
            </a:r>
            <a:endParaRPr lang="en-US" dirty="0"/>
          </a:p>
        </p:txBody>
      </p:sp>
      <p:sp>
        <p:nvSpPr>
          <p:cNvPr id="6" name="Rectangle 5"/>
          <p:cNvSpPr/>
          <p:nvPr/>
        </p:nvSpPr>
        <p:spPr>
          <a:xfrm>
            <a:off x="4356100" y="1564058"/>
            <a:ext cx="17145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Typescript</a:t>
            </a:r>
            <a:endParaRPr lang="en-US" dirty="0"/>
          </a:p>
        </p:txBody>
      </p:sp>
      <p:sp>
        <p:nvSpPr>
          <p:cNvPr id="7" name="Rectangle 6"/>
          <p:cNvSpPr/>
          <p:nvPr/>
        </p:nvSpPr>
        <p:spPr>
          <a:xfrm>
            <a:off x="6565900" y="1564058"/>
            <a:ext cx="16256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Dart</a:t>
            </a:r>
            <a:endParaRPr lang="en-US" dirty="0"/>
          </a:p>
        </p:txBody>
      </p:sp>
      <p:sp>
        <p:nvSpPr>
          <p:cNvPr id="11" name="TextBox 10"/>
          <p:cNvSpPr txBox="1"/>
          <p:nvPr/>
        </p:nvSpPr>
        <p:spPr>
          <a:xfrm>
            <a:off x="2666377" y="2875104"/>
            <a:ext cx="990977" cy="307777"/>
          </a:xfrm>
          <a:prstGeom prst="rect">
            <a:avLst/>
          </a:prstGeom>
          <a:noFill/>
        </p:spPr>
        <p:txBody>
          <a:bodyPr wrap="none" rtlCol="0">
            <a:spAutoFit/>
          </a:bodyPr>
          <a:lstStyle/>
          <a:p>
            <a:r>
              <a:rPr lang="en-US" dirty="0" err="1" smtClean="0"/>
              <a:t>Javascript</a:t>
            </a:r>
            <a:endParaRPr lang="en-US" dirty="0"/>
          </a:p>
        </p:txBody>
      </p:sp>
      <p:sp>
        <p:nvSpPr>
          <p:cNvPr id="14" name="TextBox 13"/>
          <p:cNvSpPr txBox="1"/>
          <p:nvPr/>
        </p:nvSpPr>
        <p:spPr>
          <a:xfrm>
            <a:off x="6743750" y="2875104"/>
            <a:ext cx="1269899" cy="307777"/>
          </a:xfrm>
          <a:prstGeom prst="rect">
            <a:avLst/>
          </a:prstGeom>
          <a:noFill/>
        </p:spPr>
        <p:txBody>
          <a:bodyPr wrap="none" rtlCol="0">
            <a:spAutoFit/>
          </a:bodyPr>
          <a:lstStyle/>
          <a:p>
            <a:r>
              <a:rPr lang="en-US" dirty="0" smtClean="0"/>
              <a:t>No </a:t>
            </a:r>
            <a:r>
              <a:rPr lang="en-US" dirty="0" err="1" smtClean="0"/>
              <a:t>Javascript</a:t>
            </a:r>
            <a:endParaRPr lang="en-US" dirty="0"/>
          </a:p>
        </p:txBody>
      </p:sp>
      <p:cxnSp>
        <p:nvCxnSpPr>
          <p:cNvPr id="18" name="Straight Connector 17"/>
          <p:cNvCxnSpPr/>
          <p:nvPr/>
        </p:nvCxnSpPr>
        <p:spPr>
          <a:xfrm>
            <a:off x="6311900" y="1381372"/>
            <a:ext cx="12700" cy="2057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06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checkerboard(across)">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6AA"/>
                </a:solidFill>
                <a:latin typeface="Montserrat"/>
                <a:ea typeface="Montserrat"/>
                <a:cs typeface="Montserrat"/>
                <a:sym typeface="Montserrat"/>
              </a:rPr>
              <a:t>Transition</a:t>
            </a:r>
            <a:r>
              <a:rPr lang="en-US" dirty="0">
                <a:solidFill>
                  <a:srgbClr val="00B6AA"/>
                </a:solidFill>
                <a:latin typeface="Montserrat"/>
                <a:ea typeface="Montserrat"/>
                <a:cs typeface="Montserrat"/>
              </a:rPr>
              <a:t> </a:t>
            </a:r>
            <a:r>
              <a:rPr lang="en-US" dirty="0" smtClean="0">
                <a:solidFill>
                  <a:srgbClr val="00B6AA"/>
                </a:solidFill>
                <a:latin typeface="Montserrat"/>
                <a:ea typeface="Montserrat"/>
                <a:cs typeface="Montserrat"/>
              </a:rPr>
              <a:t>from Angular1 </a:t>
            </a:r>
            <a:r>
              <a:rPr lang="en-US" dirty="0">
                <a:solidFill>
                  <a:srgbClr val="00B6AA"/>
                </a:solidFill>
                <a:latin typeface="Montserrat"/>
                <a:ea typeface="Montserrat"/>
                <a:cs typeface="Montserrat"/>
              </a:rPr>
              <a:t>to Angular 2</a:t>
            </a:r>
          </a:p>
        </p:txBody>
      </p:sp>
      <p:sp>
        <p:nvSpPr>
          <p:cNvPr id="4" name="Text Placeholder 3"/>
          <p:cNvSpPr>
            <a:spLocks noGrp="1"/>
          </p:cNvSpPr>
          <p:nvPr>
            <p:ph type="body" idx="2"/>
          </p:nvPr>
        </p:nvSpPr>
        <p:spPr>
          <a:xfrm>
            <a:off x="4394227" y="1504950"/>
            <a:ext cx="4292573" cy="2749550"/>
          </a:xfrm>
        </p:spPr>
        <p:txBody>
          <a:bodyPr/>
          <a:lstStyle/>
          <a:p>
            <a:pPr marL="457200" indent="-457200">
              <a:buFont typeface="+mj-lt"/>
              <a:buAutoNum type="arabicPeriod"/>
            </a:pPr>
            <a:r>
              <a:rPr lang="en-US" sz="2400" dirty="0" smtClean="0"/>
              <a:t>Angular Modules</a:t>
            </a:r>
          </a:p>
          <a:p>
            <a:pPr marL="457200" indent="-457200">
              <a:buFont typeface="+mj-lt"/>
              <a:buAutoNum type="arabicPeriod"/>
            </a:pPr>
            <a:r>
              <a:rPr lang="en-US" sz="2400" dirty="0" smtClean="0"/>
              <a:t>Controllers to Components</a:t>
            </a:r>
          </a:p>
          <a:p>
            <a:pPr marL="457200" indent="-457200">
              <a:buFont typeface="+mj-lt"/>
              <a:buAutoNum type="arabicPeriod"/>
            </a:pPr>
            <a:r>
              <a:rPr lang="en-US" sz="2400" dirty="0" smtClean="0"/>
              <a:t>Structural Directives</a:t>
            </a:r>
          </a:p>
          <a:p>
            <a:pPr marL="457200" indent="-457200">
              <a:buFont typeface="+mj-lt"/>
              <a:buAutoNum type="arabicPeriod"/>
            </a:pPr>
            <a:r>
              <a:rPr lang="en-US" sz="2400" dirty="0" smtClean="0"/>
              <a:t>Data Binding</a:t>
            </a:r>
          </a:p>
          <a:p>
            <a:pPr marL="457200" indent="-457200">
              <a:buFont typeface="+mj-lt"/>
              <a:buAutoNum type="arabicPeriod"/>
            </a:pPr>
            <a:r>
              <a:rPr lang="en-US" sz="2400" dirty="0" smtClean="0"/>
              <a:t>Angular 2 Directives</a:t>
            </a:r>
          </a:p>
          <a:p>
            <a:pPr marL="457200" indent="-457200">
              <a:buFont typeface="+mj-lt"/>
              <a:buAutoNum type="arabicPeriod"/>
            </a:pPr>
            <a:r>
              <a:rPr lang="en-US" sz="2400" dirty="0" smtClean="0"/>
              <a:t>Services</a:t>
            </a:r>
          </a:p>
          <a:p>
            <a:pPr marL="457200" indent="-457200">
              <a:buFont typeface="+mj-lt"/>
              <a:buAutoNum type="arabicPeriod"/>
            </a:pPr>
            <a:r>
              <a:rPr lang="en-US" sz="2400" dirty="0" smtClean="0"/>
              <a:t>Dependency Injection</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74850"/>
            <a:ext cx="3672049" cy="1638299"/>
          </a:xfrm>
          <a:prstGeom prst="rect">
            <a:avLst/>
          </a:prstGeom>
        </p:spPr>
      </p:pic>
      <p:sp>
        <p:nvSpPr>
          <p:cNvPr id="8" name="Rectangle 7"/>
          <p:cNvSpPr/>
          <p:nvPr/>
        </p:nvSpPr>
        <p:spPr>
          <a:xfrm>
            <a:off x="546100" y="3949700"/>
            <a:ext cx="3672049"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 Key Comparisons</a:t>
            </a:r>
            <a:endParaRPr lang="en-US" dirty="0"/>
          </a:p>
        </p:txBody>
      </p:sp>
    </p:spTree>
    <p:extLst>
      <p:ext uri="{BB962C8B-B14F-4D97-AF65-F5344CB8AC3E}">
        <p14:creationId xmlns:p14="http://schemas.microsoft.com/office/powerpoint/2010/main" val="36766359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6AA"/>
                </a:solidFill>
                <a:latin typeface="Montserrat"/>
                <a:ea typeface="Montserrat"/>
                <a:cs typeface="Montserrat"/>
              </a:rPr>
              <a:t>Angular Modules</a:t>
            </a:r>
          </a:p>
        </p:txBody>
      </p:sp>
      <p:sp>
        <p:nvSpPr>
          <p:cNvPr id="3" name="Text Placeholder 2"/>
          <p:cNvSpPr>
            <a:spLocks noGrp="1"/>
          </p:cNvSpPr>
          <p:nvPr>
            <p:ph type="body" idx="1"/>
          </p:nvPr>
        </p:nvSpPr>
        <p:spPr>
          <a:xfrm>
            <a:off x="278969" y="1860550"/>
            <a:ext cx="3683431" cy="3150362"/>
          </a:xfrm>
          <a:solidFill>
            <a:schemeClr val="tx1">
              <a:lumMod val="50000"/>
              <a:lumOff val="50000"/>
            </a:schemeClr>
          </a:solidFill>
        </p:spPr>
        <p:txBody>
          <a:bodyPr/>
          <a:lstStyle/>
          <a:p>
            <a:r>
              <a:rPr lang="en-US" sz="1800" dirty="0" smtClean="0"/>
              <a:t>(function () {</a:t>
            </a:r>
          </a:p>
          <a:p>
            <a:r>
              <a:rPr lang="en-US" sz="1800" dirty="0" smtClean="0"/>
              <a:t>    angular</a:t>
            </a:r>
          </a:p>
          <a:p>
            <a:r>
              <a:rPr lang="en-US" sz="1800" dirty="0"/>
              <a:t>	</a:t>
            </a:r>
            <a:r>
              <a:rPr lang="en-US" sz="1800" dirty="0" smtClean="0"/>
              <a:t>.module(‘app’, [ ] );</a:t>
            </a:r>
          </a:p>
          <a:p>
            <a:r>
              <a:rPr lang="en-US" sz="1800" dirty="0" smtClean="0"/>
              <a:t>})();</a:t>
            </a:r>
          </a:p>
          <a:p>
            <a:endParaRPr lang="en-US" sz="1800" dirty="0"/>
          </a:p>
          <a:p>
            <a:r>
              <a:rPr lang="en-US" sz="1800" dirty="0" smtClean="0"/>
              <a:t>&lt;html ng-app=‘app’&gt;</a:t>
            </a:r>
            <a:endParaRPr lang="en-US" sz="1800" dirty="0"/>
          </a:p>
        </p:txBody>
      </p:sp>
      <p:sp>
        <p:nvSpPr>
          <p:cNvPr id="4" name="Text Placeholder 3"/>
          <p:cNvSpPr>
            <a:spLocks noGrp="1"/>
          </p:cNvSpPr>
          <p:nvPr>
            <p:ph type="body" idx="2"/>
          </p:nvPr>
        </p:nvSpPr>
        <p:spPr>
          <a:xfrm>
            <a:off x="4163096" y="1860550"/>
            <a:ext cx="4822408" cy="3150362"/>
          </a:xfrm>
          <a:solidFill>
            <a:schemeClr val="tx1">
              <a:lumMod val="50000"/>
              <a:lumOff val="50000"/>
            </a:schemeClr>
          </a:solidFill>
        </p:spPr>
        <p:txBody>
          <a:bodyPr/>
          <a:lstStyle/>
          <a:p>
            <a:r>
              <a:rPr lang="en-US" sz="1800" dirty="0" smtClean="0"/>
              <a:t>Import { </a:t>
            </a:r>
            <a:r>
              <a:rPr lang="en-US" sz="1800" dirty="0" err="1"/>
              <a:t>N</a:t>
            </a:r>
            <a:r>
              <a:rPr lang="en-US" sz="1800" dirty="0" err="1" smtClean="0"/>
              <a:t>gModule</a:t>
            </a:r>
            <a:r>
              <a:rPr lang="en-US" sz="1800" dirty="0" smtClean="0"/>
              <a:t> } from ‘@angular/core’;</a:t>
            </a:r>
          </a:p>
          <a:p>
            <a:r>
              <a:rPr lang="en-US" sz="1800" dirty="0" smtClean="0"/>
              <a:t>Import { </a:t>
            </a:r>
            <a:r>
              <a:rPr lang="en-US" sz="1800" dirty="0" err="1" smtClean="0"/>
              <a:t>BrowserModule</a:t>
            </a:r>
            <a:r>
              <a:rPr lang="en-US" sz="1800" dirty="0" smtClean="0"/>
              <a:t> } from ‘@angular/platform-browser;</a:t>
            </a:r>
          </a:p>
          <a:p>
            <a:endParaRPr lang="en-US" sz="1800" dirty="0"/>
          </a:p>
          <a:p>
            <a:r>
              <a:rPr lang="en-US" sz="1800" dirty="0" smtClean="0"/>
              <a:t>@</a:t>
            </a:r>
            <a:r>
              <a:rPr lang="en-US" sz="1800" dirty="0" err="1" smtClean="0"/>
              <a:t>NgModule</a:t>
            </a:r>
            <a:r>
              <a:rPr lang="en-US" sz="1800" dirty="0" smtClean="0"/>
              <a:t> ({</a:t>
            </a:r>
          </a:p>
          <a:p>
            <a:r>
              <a:rPr lang="en-US" sz="1800" dirty="0"/>
              <a:t> </a:t>
            </a:r>
            <a:r>
              <a:rPr lang="en-US" sz="1800" dirty="0" smtClean="0"/>
              <a:t> imports: [</a:t>
            </a:r>
            <a:r>
              <a:rPr lang="en-US" sz="1800" dirty="0" err="1" smtClean="0"/>
              <a:t>BrowserModule</a:t>
            </a:r>
            <a:r>
              <a:rPr lang="en-US" sz="1800" dirty="0" smtClean="0"/>
              <a:t>],</a:t>
            </a:r>
          </a:p>
          <a:p>
            <a:r>
              <a:rPr lang="en-US" sz="1800" dirty="0"/>
              <a:t> </a:t>
            </a:r>
            <a:r>
              <a:rPr lang="en-US" sz="1800" dirty="0" smtClean="0"/>
              <a:t> declarations: [ </a:t>
            </a:r>
            <a:r>
              <a:rPr lang="is-IS" sz="1800" dirty="0" smtClean="0"/>
              <a:t>… ],</a:t>
            </a:r>
          </a:p>
          <a:p>
            <a:r>
              <a:rPr lang="is-IS" sz="1800" dirty="0"/>
              <a:t> </a:t>
            </a:r>
            <a:r>
              <a:rPr lang="is-IS" sz="1800" dirty="0" smtClean="0"/>
              <a:t> bootstrap: [ ... ]</a:t>
            </a:r>
          </a:p>
          <a:p>
            <a:r>
              <a:rPr lang="is-IS" sz="1800" dirty="0" smtClean="0"/>
              <a:t>})</a:t>
            </a:r>
            <a:endParaRPr lang="en-US" sz="1800" dirty="0" smtClean="0"/>
          </a:p>
          <a:p>
            <a:r>
              <a:rPr lang="en-US" sz="1800" dirty="0"/>
              <a:t>e</a:t>
            </a:r>
            <a:r>
              <a:rPr lang="en-US" sz="1800" dirty="0" smtClean="0"/>
              <a:t>xport class </a:t>
            </a:r>
            <a:r>
              <a:rPr lang="en-US" sz="1800" dirty="0" err="1" smtClean="0"/>
              <a:t>AppModule</a:t>
            </a:r>
            <a:r>
              <a:rPr lang="en-US" sz="1800" dirty="0" smtClean="0"/>
              <a:t> ()</a:t>
            </a:r>
            <a:endParaRPr lang="en-US" sz="1800" dirty="0"/>
          </a:p>
        </p:txBody>
      </p:sp>
      <p:sp>
        <p:nvSpPr>
          <p:cNvPr id="5" name="TextBox 4"/>
          <p:cNvSpPr txBox="1"/>
          <p:nvPr/>
        </p:nvSpPr>
        <p:spPr>
          <a:xfrm>
            <a:off x="1627833" y="1485899"/>
            <a:ext cx="950901" cy="307777"/>
          </a:xfrm>
          <a:prstGeom prst="rect">
            <a:avLst/>
          </a:prstGeom>
          <a:solidFill>
            <a:schemeClr val="accent3">
              <a:lumMod val="60000"/>
              <a:lumOff val="40000"/>
            </a:schemeClr>
          </a:solidFill>
        </p:spPr>
        <p:txBody>
          <a:bodyPr wrap="none" rtlCol="0">
            <a:spAutoFit/>
          </a:bodyPr>
          <a:lstStyle/>
          <a:p>
            <a:r>
              <a:rPr lang="en-US" dirty="0" smtClean="0"/>
              <a:t>Angular 1</a:t>
            </a:r>
            <a:endParaRPr lang="en-US" dirty="0"/>
          </a:p>
        </p:txBody>
      </p:sp>
      <p:sp>
        <p:nvSpPr>
          <p:cNvPr id="7" name="TextBox 6"/>
          <p:cNvSpPr txBox="1"/>
          <p:nvPr/>
        </p:nvSpPr>
        <p:spPr>
          <a:xfrm>
            <a:off x="6036874" y="1485899"/>
            <a:ext cx="950901" cy="307777"/>
          </a:xfrm>
          <a:prstGeom prst="rect">
            <a:avLst/>
          </a:prstGeom>
          <a:solidFill>
            <a:schemeClr val="accent3">
              <a:lumMod val="60000"/>
              <a:lumOff val="40000"/>
            </a:schemeClr>
          </a:solidFill>
        </p:spPr>
        <p:txBody>
          <a:bodyPr wrap="none" rtlCol="0">
            <a:spAutoFit/>
          </a:bodyPr>
          <a:lstStyle/>
          <a:p>
            <a:r>
              <a:rPr lang="en-US" dirty="0" smtClean="0"/>
              <a:t>Angular 2</a:t>
            </a:r>
            <a:endParaRPr lang="en-US" dirty="0"/>
          </a:p>
        </p:txBody>
      </p:sp>
      <p:grpSp>
        <p:nvGrpSpPr>
          <p:cNvPr id="13" name="Group 12"/>
          <p:cNvGrpSpPr/>
          <p:nvPr/>
        </p:nvGrpSpPr>
        <p:grpSpPr>
          <a:xfrm>
            <a:off x="2661528" y="1997450"/>
            <a:ext cx="1162498" cy="579069"/>
            <a:chOff x="3122490" y="1154186"/>
            <a:chExt cx="1162498" cy="579069"/>
          </a:xfrm>
        </p:grpSpPr>
        <p:sp>
          <p:nvSpPr>
            <p:cNvPr id="8" name="TextBox 7"/>
            <p:cNvSpPr txBox="1"/>
            <p:nvPr/>
          </p:nvSpPr>
          <p:spPr>
            <a:xfrm>
              <a:off x="3122490" y="1154186"/>
              <a:ext cx="1162498" cy="276999"/>
            </a:xfrm>
            <a:prstGeom prst="rect">
              <a:avLst/>
            </a:prstGeom>
            <a:solidFill>
              <a:srgbClr val="FFC000"/>
            </a:solidFill>
          </p:spPr>
          <p:txBody>
            <a:bodyPr wrap="none" rtlCol="0">
              <a:spAutoFit/>
            </a:bodyPr>
            <a:lstStyle/>
            <a:p>
              <a:r>
                <a:rPr lang="en-US" sz="1200" dirty="0" smtClean="0"/>
                <a:t>Dependencies</a:t>
              </a:r>
              <a:endParaRPr lang="en-US" sz="1200" dirty="0"/>
            </a:p>
          </p:txBody>
        </p:sp>
        <p:sp>
          <p:nvSpPr>
            <p:cNvPr id="12" name="Down Arrow 11"/>
            <p:cNvSpPr/>
            <p:nvPr/>
          </p:nvSpPr>
          <p:spPr>
            <a:xfrm>
              <a:off x="3390900" y="1485899"/>
              <a:ext cx="174465" cy="2473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2043410" y="3660971"/>
            <a:ext cx="1199367" cy="609847"/>
            <a:chOff x="2606005" y="1063378"/>
            <a:chExt cx="1199367" cy="609847"/>
          </a:xfrm>
        </p:grpSpPr>
        <p:sp>
          <p:nvSpPr>
            <p:cNvPr id="15" name="TextBox 14"/>
            <p:cNvSpPr txBox="1"/>
            <p:nvPr/>
          </p:nvSpPr>
          <p:spPr>
            <a:xfrm>
              <a:off x="2606005" y="1365448"/>
              <a:ext cx="1199367" cy="307777"/>
            </a:xfrm>
            <a:prstGeom prst="rect">
              <a:avLst/>
            </a:prstGeom>
            <a:solidFill>
              <a:srgbClr val="FFC000"/>
            </a:solidFill>
          </p:spPr>
          <p:txBody>
            <a:bodyPr wrap="none" rtlCol="0">
              <a:spAutoFit/>
            </a:bodyPr>
            <a:lstStyle/>
            <a:p>
              <a:r>
                <a:rPr lang="en-US" dirty="0" smtClean="0"/>
                <a:t>Root Module</a:t>
              </a:r>
              <a:endParaRPr lang="en-US" dirty="0"/>
            </a:p>
          </p:txBody>
        </p:sp>
        <p:sp>
          <p:nvSpPr>
            <p:cNvPr id="17" name="Up Arrow 16"/>
            <p:cNvSpPr/>
            <p:nvPr/>
          </p:nvSpPr>
          <p:spPr>
            <a:xfrm>
              <a:off x="2806700" y="1063378"/>
              <a:ext cx="50800" cy="3020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126185" y="2823982"/>
            <a:ext cx="1329210" cy="519039"/>
            <a:chOff x="3122490" y="1154186"/>
            <a:chExt cx="1329210" cy="519039"/>
          </a:xfrm>
        </p:grpSpPr>
        <p:sp>
          <p:nvSpPr>
            <p:cNvPr id="22" name="TextBox 21"/>
            <p:cNvSpPr txBox="1"/>
            <p:nvPr/>
          </p:nvSpPr>
          <p:spPr>
            <a:xfrm>
              <a:off x="3122490" y="1154186"/>
              <a:ext cx="1329210" cy="307777"/>
            </a:xfrm>
            <a:prstGeom prst="rect">
              <a:avLst/>
            </a:prstGeom>
            <a:solidFill>
              <a:srgbClr val="FFC000"/>
            </a:solidFill>
          </p:spPr>
          <p:txBody>
            <a:bodyPr wrap="none" rtlCol="0">
              <a:spAutoFit/>
            </a:bodyPr>
            <a:lstStyle/>
            <a:p>
              <a:r>
                <a:rPr lang="en-US" dirty="0" smtClean="0"/>
                <a:t>Dependencies</a:t>
              </a:r>
              <a:endParaRPr lang="en-US" dirty="0"/>
            </a:p>
          </p:txBody>
        </p:sp>
        <p:sp>
          <p:nvSpPr>
            <p:cNvPr id="23" name="Down Arrow 22"/>
            <p:cNvSpPr/>
            <p:nvPr/>
          </p:nvSpPr>
          <p:spPr>
            <a:xfrm>
              <a:off x="3390900" y="1485899"/>
              <a:ext cx="45719" cy="187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6051878" y="3963041"/>
            <a:ext cx="1199367" cy="519039"/>
            <a:chOff x="3122490" y="1154186"/>
            <a:chExt cx="1199367" cy="519039"/>
          </a:xfrm>
        </p:grpSpPr>
        <p:sp>
          <p:nvSpPr>
            <p:cNvPr id="28" name="TextBox 27"/>
            <p:cNvSpPr txBox="1"/>
            <p:nvPr/>
          </p:nvSpPr>
          <p:spPr>
            <a:xfrm>
              <a:off x="3122490" y="1154186"/>
              <a:ext cx="1199367" cy="307777"/>
            </a:xfrm>
            <a:prstGeom prst="rect">
              <a:avLst/>
            </a:prstGeom>
            <a:solidFill>
              <a:srgbClr val="FFC000"/>
            </a:solidFill>
          </p:spPr>
          <p:txBody>
            <a:bodyPr wrap="none" rtlCol="0">
              <a:spAutoFit/>
            </a:bodyPr>
            <a:lstStyle/>
            <a:p>
              <a:r>
                <a:rPr lang="en-US" dirty="0" smtClean="0"/>
                <a:t>Root Module</a:t>
              </a:r>
              <a:endParaRPr lang="en-US" dirty="0"/>
            </a:p>
          </p:txBody>
        </p:sp>
        <p:sp>
          <p:nvSpPr>
            <p:cNvPr id="29" name="Down Arrow 28"/>
            <p:cNvSpPr/>
            <p:nvPr/>
          </p:nvSpPr>
          <p:spPr>
            <a:xfrm>
              <a:off x="3390900" y="1485899"/>
              <a:ext cx="45719" cy="187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666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10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10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10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1000"/>
                                        <p:tgtEl>
                                          <p:spTgt spid="3">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checkerboard(across)">
                                      <p:cBhvr>
                                        <p:cTn id="19" dur="10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nodeType="clickEffect">
                                  <p:stCondLst>
                                    <p:cond delay="0"/>
                                  </p:stCondLst>
                                  <p:childTnLst>
                                    <p:animScale>
                                      <p:cBhvr>
                                        <p:cTn id="23" dur="2000" fill="hold"/>
                                        <p:tgtEl>
                                          <p:spTgt spid="3">
                                            <p:txEl>
                                              <p:pRg st="2" end="2"/>
                                            </p:txEl>
                                          </p:spTgt>
                                        </p:tgtEl>
                                      </p:cBhvr>
                                      <p:by x="120000" y="120000"/>
                                    </p:animScale>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checkerboard(across)">
                                      <p:cBhvr>
                                        <p:cTn id="40" dur="1000"/>
                                        <p:tgtEl>
                                          <p:spTgt spid="4">
                                            <p:txEl>
                                              <p:pRg st="0" end="0"/>
                                            </p:txEl>
                                          </p:spTgt>
                                        </p:tgtEl>
                                      </p:cBhvr>
                                    </p:animEffect>
                                  </p:childTnLst>
                                </p:cTn>
                              </p:par>
                              <p:par>
                                <p:cTn id="41" presetID="5" presetClass="entr" presetSubtype="10" fill="hold" nodeType="with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Effect transition="in" filter="checkerboard(across)">
                                      <p:cBhvr>
                                        <p:cTn id="43" dur="1000"/>
                                        <p:tgtEl>
                                          <p:spTgt spid="4">
                                            <p:txEl>
                                              <p:pRg st="1" end="1"/>
                                            </p:txEl>
                                          </p:spTgt>
                                        </p:tgtEl>
                                      </p:cBhvr>
                                    </p:animEffect>
                                  </p:childTnLst>
                                </p:cTn>
                              </p:par>
                              <p:par>
                                <p:cTn id="44" presetID="5" presetClass="entr" presetSubtype="10" fill="hold" nodeType="with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Effect transition="in" filter="checkerboard(across)">
                                      <p:cBhvr>
                                        <p:cTn id="46" dur="1000"/>
                                        <p:tgtEl>
                                          <p:spTgt spid="4">
                                            <p:txEl>
                                              <p:pRg st="3" end="3"/>
                                            </p:txEl>
                                          </p:spTgt>
                                        </p:tgtEl>
                                      </p:cBhvr>
                                    </p:animEffect>
                                  </p:childTnLst>
                                </p:cTn>
                              </p:par>
                              <p:par>
                                <p:cTn id="47" presetID="5" presetClass="entr" presetSubtype="10" fill="hold" nodeType="with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animEffect transition="in" filter="checkerboard(across)">
                                      <p:cBhvr>
                                        <p:cTn id="49" dur="1000"/>
                                        <p:tgtEl>
                                          <p:spTgt spid="4">
                                            <p:txEl>
                                              <p:pRg st="4" end="4"/>
                                            </p:txEl>
                                          </p:spTgt>
                                        </p:tgtEl>
                                      </p:cBhvr>
                                    </p:animEffect>
                                  </p:childTnLst>
                                </p:cTn>
                              </p:par>
                              <p:par>
                                <p:cTn id="50" presetID="5" presetClass="entr" presetSubtype="10" fill="hold" nodeType="withEffect">
                                  <p:stCondLst>
                                    <p:cond delay="0"/>
                                  </p:stCondLst>
                                  <p:childTnLst>
                                    <p:set>
                                      <p:cBhvr>
                                        <p:cTn id="51" dur="1" fill="hold">
                                          <p:stCondLst>
                                            <p:cond delay="0"/>
                                          </p:stCondLst>
                                        </p:cTn>
                                        <p:tgtEl>
                                          <p:spTgt spid="4">
                                            <p:txEl>
                                              <p:pRg st="5" end="5"/>
                                            </p:txEl>
                                          </p:spTgt>
                                        </p:tgtEl>
                                        <p:attrNameLst>
                                          <p:attrName>style.visibility</p:attrName>
                                        </p:attrNameLst>
                                      </p:cBhvr>
                                      <p:to>
                                        <p:strVal val="visible"/>
                                      </p:to>
                                    </p:set>
                                    <p:animEffect transition="in" filter="checkerboard(across)">
                                      <p:cBhvr>
                                        <p:cTn id="52" dur="1000"/>
                                        <p:tgtEl>
                                          <p:spTgt spid="4">
                                            <p:txEl>
                                              <p:pRg st="5" end="5"/>
                                            </p:txEl>
                                          </p:spTgt>
                                        </p:tgtEl>
                                      </p:cBhvr>
                                    </p:animEffect>
                                  </p:childTnLst>
                                </p:cTn>
                              </p:par>
                              <p:par>
                                <p:cTn id="53" presetID="5" presetClass="entr" presetSubtype="10" fill="hold" nodeType="with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checkerboard(across)">
                                      <p:cBhvr>
                                        <p:cTn id="55" dur="1000"/>
                                        <p:tgtEl>
                                          <p:spTgt spid="4">
                                            <p:txEl>
                                              <p:pRg st="6" end="6"/>
                                            </p:txEl>
                                          </p:spTgt>
                                        </p:tgtEl>
                                      </p:cBhvr>
                                    </p:animEffect>
                                  </p:childTnLst>
                                </p:cTn>
                              </p:par>
                              <p:par>
                                <p:cTn id="56" presetID="5" presetClass="entr" presetSubtype="10" fill="hold" nodeType="withEffect">
                                  <p:stCondLst>
                                    <p:cond delay="0"/>
                                  </p:stCondLst>
                                  <p:childTnLst>
                                    <p:set>
                                      <p:cBhvr>
                                        <p:cTn id="57" dur="1" fill="hold">
                                          <p:stCondLst>
                                            <p:cond delay="0"/>
                                          </p:stCondLst>
                                        </p:cTn>
                                        <p:tgtEl>
                                          <p:spTgt spid="4">
                                            <p:txEl>
                                              <p:pRg st="7" end="7"/>
                                            </p:txEl>
                                          </p:spTgt>
                                        </p:tgtEl>
                                        <p:attrNameLst>
                                          <p:attrName>style.visibility</p:attrName>
                                        </p:attrNameLst>
                                      </p:cBhvr>
                                      <p:to>
                                        <p:strVal val="visible"/>
                                      </p:to>
                                    </p:set>
                                    <p:animEffect transition="in" filter="checkerboard(across)">
                                      <p:cBhvr>
                                        <p:cTn id="58" dur="1000"/>
                                        <p:tgtEl>
                                          <p:spTgt spid="4">
                                            <p:txEl>
                                              <p:pRg st="7" end="7"/>
                                            </p:txEl>
                                          </p:spTgt>
                                        </p:tgtEl>
                                      </p:cBhvr>
                                    </p:animEffect>
                                  </p:childTnLst>
                                </p:cTn>
                              </p:par>
                              <p:par>
                                <p:cTn id="59" presetID="5" presetClass="entr" presetSubtype="10" fill="hold" nodeType="with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Effect transition="in" filter="checkerboard(across)">
                                      <p:cBhvr>
                                        <p:cTn id="61" dur="1000"/>
                                        <p:tgtEl>
                                          <p:spTgt spid="4">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mph" presetSubtype="0" fill="hold" nodeType="clickEffect">
                                  <p:stCondLst>
                                    <p:cond delay="0"/>
                                  </p:stCondLst>
                                  <p:childTnLst>
                                    <p:animScale>
                                      <p:cBhvr>
                                        <p:cTn id="65" dur="2000" fill="hold"/>
                                        <p:tgtEl>
                                          <p:spTgt spid="4">
                                            <p:txEl>
                                              <p:pRg st="3" end="3"/>
                                            </p:txEl>
                                          </p:spTgt>
                                        </p:tgtEl>
                                      </p:cBhvr>
                                      <p:by x="110000" y="110000"/>
                                    </p:animScale>
                                  </p:childTnLst>
                                  <p:subTnLst>
                                    <p:animClr clrSpc="rgb" dir="cw">
                                      <p:cBhvr override="childStyle">
                                        <p:cTn dur="1" fill="hold" display="0" masterRel="nextClick" afterEffect="1"/>
                                        <p:tgtEl>
                                          <p:spTgt spid="4">
                                            <p:txEl>
                                              <p:pRg st="3" end="3"/>
                                            </p:txEl>
                                          </p:spTgt>
                                        </p:tgtEl>
                                        <p:attrNameLst>
                                          <p:attrName>ppt_c</p:attrName>
                                        </p:attrNameLst>
                                      </p:cBhvr>
                                      <p:to>
                                        <a:schemeClr val="tx1"/>
                                      </p:to>
                                    </p:animClr>
                                  </p:sub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fill="hold"/>
                                        <p:tgtEl>
                                          <p:spTgt spid="21"/>
                                        </p:tgtEl>
                                        <p:attrNameLst>
                                          <p:attrName>ppt_x</p:attrName>
                                        </p:attrNameLst>
                                      </p:cBhvr>
                                      <p:tavLst>
                                        <p:tav tm="0">
                                          <p:val>
                                            <p:strVal val="#ppt_x"/>
                                          </p:val>
                                        </p:tav>
                                        <p:tav tm="100000">
                                          <p:val>
                                            <p:strVal val="#ppt_x"/>
                                          </p:val>
                                        </p:tav>
                                      </p:tavLst>
                                    </p:anim>
                                    <p:anim calcmode="lin" valueType="num">
                                      <p:cBhvr additive="base">
                                        <p:cTn id="7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73" y="109461"/>
            <a:ext cx="8229600" cy="857400"/>
          </a:xfrm>
        </p:spPr>
        <p:txBody>
          <a:bodyPr/>
          <a:lstStyle/>
          <a:p>
            <a:pPr algn="ctr"/>
            <a:r>
              <a:rPr lang="en-US" dirty="0" smtClean="0">
                <a:solidFill>
                  <a:srgbClr val="00B6AA"/>
                </a:solidFill>
                <a:latin typeface="Montserrat"/>
                <a:ea typeface="Montserrat"/>
                <a:cs typeface="Montserrat"/>
              </a:rPr>
              <a:t>Controller to Components</a:t>
            </a:r>
            <a:endParaRPr lang="en-US" dirty="0">
              <a:solidFill>
                <a:srgbClr val="00B6AA"/>
              </a:solidFill>
              <a:latin typeface="Montserrat"/>
              <a:ea typeface="Montserrat"/>
              <a:cs typeface="Montserrat"/>
            </a:endParaRPr>
          </a:p>
        </p:txBody>
      </p:sp>
      <p:sp>
        <p:nvSpPr>
          <p:cNvPr id="3" name="Text Placeholder 2"/>
          <p:cNvSpPr>
            <a:spLocks noGrp="1"/>
          </p:cNvSpPr>
          <p:nvPr>
            <p:ph type="body" idx="1"/>
          </p:nvPr>
        </p:nvSpPr>
        <p:spPr>
          <a:xfrm>
            <a:off x="0" y="1485900"/>
            <a:ext cx="4339525" cy="3448958"/>
          </a:xfrm>
          <a:solidFill>
            <a:schemeClr val="tx1">
              <a:lumMod val="50000"/>
              <a:lumOff val="50000"/>
            </a:schemeClr>
          </a:solidFill>
        </p:spPr>
        <p:txBody>
          <a:bodyPr/>
          <a:lstStyle/>
          <a:p>
            <a:r>
              <a:rPr lang="en-US" sz="1400" dirty="0" smtClean="0"/>
              <a:t>(function () {</a:t>
            </a:r>
          </a:p>
          <a:p>
            <a:r>
              <a:rPr lang="en-US" sz="1400" dirty="0" smtClean="0"/>
              <a:t>    angular</a:t>
            </a:r>
          </a:p>
          <a:p>
            <a:r>
              <a:rPr lang="en-US" sz="1400" dirty="0"/>
              <a:t>	</a:t>
            </a:r>
            <a:r>
              <a:rPr lang="en-US" sz="1400" dirty="0" smtClean="0"/>
              <a:t>.module(‘app’, [ ] )})</a:t>
            </a:r>
          </a:p>
          <a:p>
            <a:r>
              <a:rPr lang="en-US" sz="1400" dirty="0"/>
              <a:t>	</a:t>
            </a:r>
            <a:r>
              <a:rPr lang="en-US" sz="1400" dirty="0" smtClean="0"/>
              <a:t>.controller(‘</a:t>
            </a:r>
            <a:r>
              <a:rPr lang="en-US" sz="1400" dirty="0" err="1" smtClean="0"/>
              <a:t>UserController</a:t>
            </a:r>
            <a:r>
              <a:rPr lang="en-US" sz="1400" dirty="0" smtClean="0"/>
              <a:t>’,     	</a:t>
            </a:r>
            <a:r>
              <a:rPr lang="en-US" sz="1400" dirty="0" err="1" smtClean="0"/>
              <a:t>userController</a:t>
            </a:r>
            <a:r>
              <a:rPr lang="en-US" sz="1400" dirty="0" smtClean="0"/>
              <a:t>);</a:t>
            </a:r>
          </a:p>
          <a:p>
            <a:r>
              <a:rPr lang="en-US" sz="1400" dirty="0"/>
              <a:t>f</a:t>
            </a:r>
            <a:r>
              <a:rPr lang="en-US" sz="1400" dirty="0" smtClean="0"/>
              <a:t>unction </a:t>
            </a:r>
            <a:r>
              <a:rPr lang="en-US" sz="1400" dirty="0" err="1"/>
              <a:t>u</a:t>
            </a:r>
            <a:r>
              <a:rPr lang="en-US" sz="1400" dirty="0" err="1" smtClean="0"/>
              <a:t>serController</a:t>
            </a:r>
            <a:r>
              <a:rPr lang="en-US" sz="1400" dirty="0" smtClean="0"/>
              <a:t>(){</a:t>
            </a:r>
          </a:p>
          <a:p>
            <a:r>
              <a:rPr lang="en-US" sz="1400" dirty="0"/>
              <a:t> </a:t>
            </a:r>
            <a:r>
              <a:rPr lang="en-US" sz="1400" dirty="0" smtClean="0"/>
              <a:t> </a:t>
            </a:r>
            <a:r>
              <a:rPr lang="en-US" sz="1400" dirty="0" err="1" smtClean="0"/>
              <a:t>var</a:t>
            </a:r>
            <a:r>
              <a:rPr lang="en-US" sz="1400" dirty="0" smtClean="0"/>
              <a:t> user = this;</a:t>
            </a:r>
          </a:p>
          <a:p>
            <a:r>
              <a:rPr lang="en-US" sz="1400" dirty="0" smtClean="0"/>
              <a:t>   </a:t>
            </a:r>
            <a:r>
              <a:rPr lang="en-US" sz="1400" dirty="0" err="1" smtClean="0"/>
              <a:t>var</a:t>
            </a:r>
            <a:r>
              <a:rPr lang="en-US" sz="1400" dirty="0" smtClean="0"/>
              <a:t> info={‘id’:1, ‘</a:t>
            </a:r>
            <a:r>
              <a:rPr lang="en-US" sz="1400" dirty="0" err="1" smtClean="0"/>
              <a:t>name’:’Rob</a:t>
            </a:r>
            <a:r>
              <a:rPr lang="en-US" sz="1400" dirty="0" smtClean="0"/>
              <a:t>’};</a:t>
            </a:r>
          </a:p>
          <a:p>
            <a:r>
              <a:rPr lang="en-US" sz="1400" dirty="0" smtClean="0"/>
              <a:t>} )();</a:t>
            </a:r>
          </a:p>
          <a:p>
            <a:endParaRPr lang="en-US" sz="1400" dirty="0"/>
          </a:p>
          <a:p>
            <a:r>
              <a:rPr lang="en-US" sz="1400" dirty="0" smtClean="0"/>
              <a:t>  &lt;html ng-app=‘app’&gt;</a:t>
            </a:r>
          </a:p>
          <a:p>
            <a:r>
              <a:rPr lang="en-US" sz="1400" dirty="0" smtClean="0"/>
              <a:t>      &lt;body ng-controller=‘</a:t>
            </a:r>
            <a:r>
              <a:rPr lang="en-US" sz="1400" dirty="0" err="1" smtClean="0"/>
              <a:t>UserController</a:t>
            </a:r>
            <a:r>
              <a:rPr lang="en-US" sz="1400" dirty="0" smtClean="0"/>
              <a:t> as user&gt;</a:t>
            </a:r>
          </a:p>
          <a:p>
            <a:r>
              <a:rPr lang="en-US" sz="1400" dirty="0"/>
              <a:t> </a:t>
            </a:r>
            <a:r>
              <a:rPr lang="en-US" sz="1400" dirty="0" smtClean="0"/>
              <a:t>        &lt;h2&gt; {{</a:t>
            </a:r>
            <a:r>
              <a:rPr lang="en-US" sz="1400" dirty="0" err="1" smtClean="0"/>
              <a:t>user.info.name</a:t>
            </a:r>
            <a:r>
              <a:rPr lang="en-US" sz="1400" dirty="0" smtClean="0"/>
              <a:t>}} &lt;/h2&gt;</a:t>
            </a:r>
          </a:p>
          <a:p>
            <a:r>
              <a:rPr lang="en-US" sz="1400" dirty="0"/>
              <a:t> </a:t>
            </a:r>
            <a:r>
              <a:rPr lang="en-US" sz="1400" dirty="0" smtClean="0"/>
              <a:t>     &lt;/body&gt;</a:t>
            </a:r>
          </a:p>
          <a:p>
            <a:r>
              <a:rPr lang="en-US" sz="1400" dirty="0" smtClean="0"/>
              <a:t>  &lt;/html&gt;</a:t>
            </a:r>
          </a:p>
          <a:p>
            <a:endParaRPr lang="en-US" sz="1400" dirty="0" smtClean="0"/>
          </a:p>
          <a:p>
            <a:endParaRPr lang="en-US" sz="1400" dirty="0"/>
          </a:p>
        </p:txBody>
      </p:sp>
      <p:sp>
        <p:nvSpPr>
          <p:cNvPr id="4" name="Text Placeholder 3"/>
          <p:cNvSpPr>
            <a:spLocks noGrp="1"/>
          </p:cNvSpPr>
          <p:nvPr>
            <p:ph type="body" idx="2"/>
          </p:nvPr>
        </p:nvSpPr>
        <p:spPr>
          <a:xfrm>
            <a:off x="4463512" y="1485900"/>
            <a:ext cx="4680487" cy="3448958"/>
          </a:xfrm>
          <a:solidFill>
            <a:schemeClr val="tx1">
              <a:lumMod val="50000"/>
              <a:lumOff val="50000"/>
            </a:schemeClr>
          </a:solidFill>
        </p:spPr>
        <p:txBody>
          <a:bodyPr/>
          <a:lstStyle/>
          <a:p>
            <a:r>
              <a:rPr lang="en-US" sz="1600" dirty="0" smtClean="0"/>
              <a:t>  Import { component } from ‘@angular/core’;</a:t>
            </a:r>
          </a:p>
          <a:p>
            <a:endParaRPr lang="en-US" sz="1600" dirty="0"/>
          </a:p>
          <a:p>
            <a:r>
              <a:rPr lang="en-US" sz="1600" dirty="0" smtClean="0"/>
              <a:t>  @component({</a:t>
            </a:r>
          </a:p>
          <a:p>
            <a:r>
              <a:rPr lang="en-US" sz="1600" dirty="0"/>
              <a:t> </a:t>
            </a:r>
            <a:r>
              <a:rPr lang="en-US" sz="1600" dirty="0" smtClean="0"/>
              <a:t>   selector: ‘user-info’,</a:t>
            </a:r>
          </a:p>
          <a:p>
            <a:r>
              <a:rPr lang="en-US" sz="1600" dirty="0"/>
              <a:t> </a:t>
            </a:r>
            <a:r>
              <a:rPr lang="en-US" sz="1600" dirty="0" smtClean="0"/>
              <a:t>   template: &lt;h2&gt;{{</a:t>
            </a:r>
            <a:r>
              <a:rPr lang="en-US" sz="1600" dirty="0" err="1" smtClean="0"/>
              <a:t>info.name</a:t>
            </a:r>
            <a:r>
              <a:rPr lang="en-US" sz="1600" dirty="0" smtClean="0"/>
              <a:t>}}&lt;/h2&gt;</a:t>
            </a:r>
          </a:p>
          <a:p>
            <a:r>
              <a:rPr lang="en-US" sz="1600" dirty="0" smtClean="0"/>
              <a:t>  })</a:t>
            </a:r>
          </a:p>
          <a:p>
            <a:r>
              <a:rPr lang="en-US" sz="1600" dirty="0" smtClean="0"/>
              <a:t>  export class </a:t>
            </a:r>
            <a:r>
              <a:rPr lang="en-US" sz="1600" dirty="0" err="1" smtClean="0"/>
              <a:t>UserController</a:t>
            </a:r>
            <a:r>
              <a:rPr lang="en-US" sz="1600" dirty="0" smtClean="0"/>
              <a:t> {</a:t>
            </a:r>
          </a:p>
          <a:p>
            <a:r>
              <a:rPr lang="en-US" sz="1600" dirty="0" smtClean="0"/>
              <a:t>     info</a:t>
            </a:r>
            <a:r>
              <a:rPr lang="en-US" sz="1600" dirty="0"/>
              <a:t>={‘id’:1, ‘</a:t>
            </a:r>
            <a:r>
              <a:rPr lang="en-US" sz="1600" dirty="0" err="1"/>
              <a:t>name’:’Rob</a:t>
            </a:r>
            <a:r>
              <a:rPr lang="en-US" sz="1600" dirty="0"/>
              <a:t>’};</a:t>
            </a:r>
          </a:p>
          <a:p>
            <a:r>
              <a:rPr lang="en-US" sz="1600" dirty="0" smtClean="0"/>
              <a:t>  };</a:t>
            </a:r>
          </a:p>
          <a:p>
            <a:endParaRPr lang="en-US" sz="1600" dirty="0"/>
          </a:p>
          <a:p>
            <a:endParaRPr lang="en-US" sz="1600" dirty="0" smtClean="0"/>
          </a:p>
          <a:p>
            <a:r>
              <a:rPr lang="en-US" sz="1600" dirty="0" smtClean="0"/>
              <a:t>  &lt;user-info&gt;&lt;/user-info&gt;</a:t>
            </a:r>
          </a:p>
          <a:p>
            <a:r>
              <a:rPr lang="en-US" sz="1600" dirty="0"/>
              <a:t> </a:t>
            </a:r>
            <a:r>
              <a:rPr lang="en-US" sz="1600" dirty="0" smtClean="0"/>
              <a:t> </a:t>
            </a:r>
            <a:endParaRPr lang="en-US" sz="1600" dirty="0"/>
          </a:p>
        </p:txBody>
      </p:sp>
      <p:sp>
        <p:nvSpPr>
          <p:cNvPr id="5" name="TextBox 4"/>
          <p:cNvSpPr txBox="1"/>
          <p:nvPr/>
        </p:nvSpPr>
        <p:spPr>
          <a:xfrm>
            <a:off x="1694311" y="1000298"/>
            <a:ext cx="950901" cy="307777"/>
          </a:xfrm>
          <a:prstGeom prst="rect">
            <a:avLst/>
          </a:prstGeom>
          <a:solidFill>
            <a:schemeClr val="accent3">
              <a:lumMod val="60000"/>
              <a:lumOff val="40000"/>
            </a:schemeClr>
          </a:solidFill>
        </p:spPr>
        <p:txBody>
          <a:bodyPr wrap="none" rtlCol="0">
            <a:spAutoFit/>
          </a:bodyPr>
          <a:lstStyle/>
          <a:p>
            <a:r>
              <a:rPr lang="en-US" dirty="0" smtClean="0"/>
              <a:t>Angular 1</a:t>
            </a:r>
            <a:endParaRPr lang="en-US" dirty="0"/>
          </a:p>
        </p:txBody>
      </p:sp>
      <p:sp>
        <p:nvSpPr>
          <p:cNvPr id="7" name="TextBox 6"/>
          <p:cNvSpPr txBox="1"/>
          <p:nvPr/>
        </p:nvSpPr>
        <p:spPr>
          <a:xfrm>
            <a:off x="6022360" y="1000298"/>
            <a:ext cx="950901" cy="307777"/>
          </a:xfrm>
          <a:prstGeom prst="rect">
            <a:avLst/>
          </a:prstGeom>
          <a:solidFill>
            <a:schemeClr val="accent3">
              <a:lumMod val="60000"/>
              <a:lumOff val="40000"/>
            </a:schemeClr>
          </a:solidFill>
        </p:spPr>
        <p:txBody>
          <a:bodyPr wrap="none" rtlCol="0">
            <a:spAutoFit/>
          </a:bodyPr>
          <a:lstStyle/>
          <a:p>
            <a:r>
              <a:rPr lang="en-US" dirty="0" smtClean="0"/>
              <a:t>Angular 2</a:t>
            </a:r>
            <a:endParaRPr lang="en-US" dirty="0"/>
          </a:p>
        </p:txBody>
      </p:sp>
    </p:spTree>
    <p:extLst>
      <p:ext uri="{BB962C8B-B14F-4D97-AF65-F5344CB8AC3E}">
        <p14:creationId xmlns:p14="http://schemas.microsoft.com/office/powerpoint/2010/main" val="379396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10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10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10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1000"/>
                                        <p:tgtEl>
                                          <p:spTgt spid="3">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heckerboard(across)">
                                      <p:cBhvr>
                                        <p:cTn id="19" dur="1000"/>
                                        <p:tgtEl>
                                          <p:spTgt spid="3">
                                            <p:txEl>
                                              <p:pRg st="4" end="4"/>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1000"/>
                                        <p:tgtEl>
                                          <p:spTgt spid="3">
                                            <p:txEl>
                                              <p:pRg st="5" end="5"/>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checkerboard(across)">
                                      <p:cBhvr>
                                        <p:cTn id="25" dur="1000"/>
                                        <p:tgtEl>
                                          <p:spTgt spid="3">
                                            <p:txEl>
                                              <p:pRg st="6" end="6"/>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checkerboard(across)">
                                      <p:cBhvr>
                                        <p:cTn id="28" dur="1000"/>
                                        <p:tgtEl>
                                          <p:spTgt spid="3">
                                            <p:txEl>
                                              <p:pRg st="7" end="7"/>
                                            </p:txEl>
                                          </p:spTgt>
                                        </p:tgtEl>
                                      </p:cBhvr>
                                    </p:animEffect>
                                  </p:childTnLst>
                                </p:cTn>
                              </p:par>
                              <p:par>
                                <p:cTn id="29" presetID="5" presetClass="entr" presetSubtype="1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checkerboard(across)">
                                      <p:cBhvr>
                                        <p:cTn id="31" dur="1000"/>
                                        <p:tgtEl>
                                          <p:spTgt spid="3">
                                            <p:txEl>
                                              <p:pRg st="9" end="9"/>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34" dur="1000"/>
                                        <p:tgtEl>
                                          <p:spTgt spid="3">
                                            <p:txEl>
                                              <p:pRg st="10" end="10"/>
                                            </p:txEl>
                                          </p:spTgt>
                                        </p:tgtEl>
                                      </p:cBhvr>
                                    </p:animEffect>
                                  </p:childTnLst>
                                </p:cTn>
                              </p:par>
                              <p:par>
                                <p:cTn id="35" presetID="5" presetClass="entr" presetSubtype="1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37" dur="1000"/>
                                        <p:tgtEl>
                                          <p:spTgt spid="3">
                                            <p:txEl>
                                              <p:pRg st="11" end="11"/>
                                            </p:txEl>
                                          </p:spTgt>
                                        </p:tgtEl>
                                      </p:cBhvr>
                                    </p:animEffect>
                                  </p:childTnLst>
                                </p:cTn>
                              </p:par>
                              <p:par>
                                <p:cTn id="38" presetID="5" presetClass="entr" presetSubtype="1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40" dur="1000"/>
                                        <p:tgtEl>
                                          <p:spTgt spid="3">
                                            <p:txEl>
                                              <p:pRg st="12" end="12"/>
                                            </p:txEl>
                                          </p:spTgt>
                                        </p:tgtEl>
                                      </p:cBhvr>
                                    </p:animEffect>
                                  </p:childTnLst>
                                </p:cTn>
                              </p:par>
                              <p:par>
                                <p:cTn id="41" presetID="5" presetClass="entr" presetSubtype="1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checkerboard(across)">
                                      <p:cBhvr>
                                        <p:cTn id="43" dur="1000"/>
                                        <p:tgtEl>
                                          <p:spTgt spid="3">
                                            <p:txEl>
                                              <p:pRg st="13" end="1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mph" presetSubtype="0" fill="hold" nodeType="clickEffect">
                                  <p:stCondLst>
                                    <p:cond delay="0"/>
                                  </p:stCondLst>
                                  <p:childTnLst>
                                    <p:animScale>
                                      <p:cBhvr>
                                        <p:cTn id="47" dur="2000" fill="hold"/>
                                        <p:tgtEl>
                                          <p:spTgt spid="3">
                                            <p:txEl>
                                              <p:pRg st="3" end="3"/>
                                            </p:txEl>
                                          </p:spTgt>
                                        </p:tgtEl>
                                      </p:cBhvr>
                                      <p:by x="120000" y="120000"/>
                                    </p:animScale>
                                  </p:childTnLst>
                                </p:cTn>
                              </p:par>
                              <p:par>
                                <p:cTn id="48" presetID="6" presetClass="emph" presetSubtype="0" fill="hold" nodeType="withEffect">
                                  <p:stCondLst>
                                    <p:cond delay="0"/>
                                  </p:stCondLst>
                                  <p:childTnLst>
                                    <p:animScale>
                                      <p:cBhvr>
                                        <p:cTn id="49" dur="2000" fill="hold"/>
                                        <p:tgtEl>
                                          <p:spTgt spid="3">
                                            <p:txEl>
                                              <p:pRg st="10" end="10"/>
                                            </p:txEl>
                                          </p:spTgt>
                                        </p:tgtEl>
                                      </p:cBhvr>
                                      <p:by x="120000" y="120000"/>
                                    </p:animScale>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checkerboard(across)">
                                      <p:cBhvr>
                                        <p:cTn id="54" dur="1000"/>
                                        <p:tgtEl>
                                          <p:spTgt spid="4">
                                            <p:txEl>
                                              <p:pRg st="0" end="0"/>
                                            </p:txEl>
                                          </p:spTgt>
                                        </p:tgtEl>
                                      </p:cBhvr>
                                    </p:animEffect>
                                  </p:childTnLst>
                                </p:cTn>
                              </p:par>
                              <p:par>
                                <p:cTn id="55" presetID="5" presetClass="entr" presetSubtype="10" fill="hold" nodeType="with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checkerboard(across)">
                                      <p:cBhvr>
                                        <p:cTn id="57" dur="1000"/>
                                        <p:tgtEl>
                                          <p:spTgt spid="4">
                                            <p:txEl>
                                              <p:pRg st="2" end="2"/>
                                            </p:txEl>
                                          </p:spTgt>
                                        </p:tgtEl>
                                      </p:cBhvr>
                                    </p:animEffect>
                                  </p:childTnLst>
                                </p:cTn>
                              </p:par>
                              <p:par>
                                <p:cTn id="58" presetID="5" presetClass="entr" presetSubtype="10" fill="hold" nodeType="with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checkerboard(across)">
                                      <p:cBhvr>
                                        <p:cTn id="60" dur="1000"/>
                                        <p:tgtEl>
                                          <p:spTgt spid="4">
                                            <p:txEl>
                                              <p:pRg st="3" end="3"/>
                                            </p:txEl>
                                          </p:spTgt>
                                        </p:tgtEl>
                                      </p:cBhvr>
                                    </p:animEffect>
                                  </p:childTnLst>
                                </p:cTn>
                              </p:par>
                              <p:par>
                                <p:cTn id="61" presetID="5" presetClass="entr" presetSubtype="10" fill="hold" nodeType="with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animEffect transition="in" filter="checkerboard(across)">
                                      <p:cBhvr>
                                        <p:cTn id="63" dur="1000"/>
                                        <p:tgtEl>
                                          <p:spTgt spid="4">
                                            <p:txEl>
                                              <p:pRg st="4" end="4"/>
                                            </p:txEl>
                                          </p:spTgt>
                                        </p:tgtEl>
                                      </p:cBhvr>
                                    </p:animEffect>
                                  </p:childTnLst>
                                </p:cTn>
                              </p:par>
                              <p:par>
                                <p:cTn id="64" presetID="5" presetClass="entr" presetSubtype="10" fill="hold" nodeType="withEffect">
                                  <p:stCondLst>
                                    <p:cond delay="0"/>
                                  </p:stCondLst>
                                  <p:childTnLst>
                                    <p:set>
                                      <p:cBhvr>
                                        <p:cTn id="65" dur="1" fill="hold">
                                          <p:stCondLst>
                                            <p:cond delay="0"/>
                                          </p:stCondLst>
                                        </p:cTn>
                                        <p:tgtEl>
                                          <p:spTgt spid="4">
                                            <p:txEl>
                                              <p:pRg st="5" end="5"/>
                                            </p:txEl>
                                          </p:spTgt>
                                        </p:tgtEl>
                                        <p:attrNameLst>
                                          <p:attrName>style.visibility</p:attrName>
                                        </p:attrNameLst>
                                      </p:cBhvr>
                                      <p:to>
                                        <p:strVal val="visible"/>
                                      </p:to>
                                    </p:set>
                                    <p:animEffect transition="in" filter="checkerboard(across)">
                                      <p:cBhvr>
                                        <p:cTn id="66" dur="1000"/>
                                        <p:tgtEl>
                                          <p:spTgt spid="4">
                                            <p:txEl>
                                              <p:pRg st="5" end="5"/>
                                            </p:txEl>
                                          </p:spTgt>
                                        </p:tgtEl>
                                      </p:cBhvr>
                                    </p:animEffect>
                                  </p:childTnLst>
                                </p:cTn>
                              </p:par>
                              <p:par>
                                <p:cTn id="67" presetID="5" presetClass="entr" presetSubtype="10" fill="hold" nodeType="withEffect">
                                  <p:stCondLst>
                                    <p:cond delay="0"/>
                                  </p:stCondLst>
                                  <p:childTnLst>
                                    <p:set>
                                      <p:cBhvr>
                                        <p:cTn id="68" dur="1" fill="hold">
                                          <p:stCondLst>
                                            <p:cond delay="0"/>
                                          </p:stCondLst>
                                        </p:cTn>
                                        <p:tgtEl>
                                          <p:spTgt spid="4">
                                            <p:txEl>
                                              <p:pRg st="6" end="6"/>
                                            </p:txEl>
                                          </p:spTgt>
                                        </p:tgtEl>
                                        <p:attrNameLst>
                                          <p:attrName>style.visibility</p:attrName>
                                        </p:attrNameLst>
                                      </p:cBhvr>
                                      <p:to>
                                        <p:strVal val="visible"/>
                                      </p:to>
                                    </p:set>
                                    <p:animEffect transition="in" filter="checkerboard(across)">
                                      <p:cBhvr>
                                        <p:cTn id="69" dur="1000"/>
                                        <p:tgtEl>
                                          <p:spTgt spid="4">
                                            <p:txEl>
                                              <p:pRg st="6" end="6"/>
                                            </p:txEl>
                                          </p:spTgt>
                                        </p:tgtEl>
                                      </p:cBhvr>
                                    </p:animEffect>
                                  </p:childTnLst>
                                </p:cTn>
                              </p:par>
                              <p:par>
                                <p:cTn id="70" presetID="5" presetClass="entr" presetSubtype="10" fill="hold" nodeType="withEffect">
                                  <p:stCondLst>
                                    <p:cond delay="0"/>
                                  </p:stCondLst>
                                  <p:childTnLst>
                                    <p:set>
                                      <p:cBhvr>
                                        <p:cTn id="71" dur="1" fill="hold">
                                          <p:stCondLst>
                                            <p:cond delay="0"/>
                                          </p:stCondLst>
                                        </p:cTn>
                                        <p:tgtEl>
                                          <p:spTgt spid="4">
                                            <p:txEl>
                                              <p:pRg st="7" end="7"/>
                                            </p:txEl>
                                          </p:spTgt>
                                        </p:tgtEl>
                                        <p:attrNameLst>
                                          <p:attrName>style.visibility</p:attrName>
                                        </p:attrNameLst>
                                      </p:cBhvr>
                                      <p:to>
                                        <p:strVal val="visible"/>
                                      </p:to>
                                    </p:set>
                                    <p:animEffect transition="in" filter="checkerboard(across)">
                                      <p:cBhvr>
                                        <p:cTn id="72" dur="1000"/>
                                        <p:tgtEl>
                                          <p:spTgt spid="4">
                                            <p:txEl>
                                              <p:pRg st="7" end="7"/>
                                            </p:txEl>
                                          </p:spTgt>
                                        </p:tgtEl>
                                      </p:cBhvr>
                                    </p:animEffect>
                                  </p:childTnLst>
                                </p:cTn>
                              </p:par>
                              <p:par>
                                <p:cTn id="73" presetID="5" presetClass="entr" presetSubtype="10" fill="hold"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checkerboard(across)">
                                      <p:cBhvr>
                                        <p:cTn id="75" dur="1000"/>
                                        <p:tgtEl>
                                          <p:spTgt spid="4">
                                            <p:txEl>
                                              <p:pRg st="8" end="8"/>
                                            </p:txEl>
                                          </p:spTgt>
                                        </p:tgtEl>
                                      </p:cBhvr>
                                    </p:animEffect>
                                  </p:childTnLst>
                                </p:cTn>
                              </p:par>
                              <p:par>
                                <p:cTn id="76" presetID="5" presetClass="entr" presetSubtype="10" fill="hold" nodeType="withEffect">
                                  <p:stCondLst>
                                    <p:cond delay="0"/>
                                  </p:stCondLst>
                                  <p:childTnLst>
                                    <p:set>
                                      <p:cBhvr>
                                        <p:cTn id="77" dur="1" fill="hold">
                                          <p:stCondLst>
                                            <p:cond delay="0"/>
                                          </p:stCondLst>
                                        </p:cTn>
                                        <p:tgtEl>
                                          <p:spTgt spid="4">
                                            <p:txEl>
                                              <p:pRg st="11" end="11"/>
                                            </p:txEl>
                                          </p:spTgt>
                                        </p:tgtEl>
                                        <p:attrNameLst>
                                          <p:attrName>style.visibility</p:attrName>
                                        </p:attrNameLst>
                                      </p:cBhvr>
                                      <p:to>
                                        <p:strVal val="visible"/>
                                      </p:to>
                                    </p:set>
                                    <p:animEffect transition="in" filter="checkerboard(across)">
                                      <p:cBhvr>
                                        <p:cTn id="78" dur="1000"/>
                                        <p:tgtEl>
                                          <p:spTgt spid="4">
                                            <p:txEl>
                                              <p:pRg st="11" end="11"/>
                                            </p:txEl>
                                          </p:spTgt>
                                        </p:tgtEl>
                                      </p:cBhvr>
                                    </p:animEffect>
                                  </p:childTnLst>
                                </p:cTn>
                              </p:par>
                              <p:par>
                                <p:cTn id="79" presetID="5" presetClass="entr" presetSubtype="10" fill="hold" nodeType="withEffect">
                                  <p:stCondLst>
                                    <p:cond delay="0"/>
                                  </p:stCondLst>
                                  <p:childTnLst>
                                    <p:set>
                                      <p:cBhvr>
                                        <p:cTn id="80" dur="1" fill="hold">
                                          <p:stCondLst>
                                            <p:cond delay="0"/>
                                          </p:stCondLst>
                                        </p:cTn>
                                        <p:tgtEl>
                                          <p:spTgt spid="4">
                                            <p:txEl>
                                              <p:pRg st="12" end="12"/>
                                            </p:txEl>
                                          </p:spTgt>
                                        </p:tgtEl>
                                        <p:attrNameLst>
                                          <p:attrName>style.visibility</p:attrName>
                                        </p:attrNameLst>
                                      </p:cBhvr>
                                      <p:to>
                                        <p:strVal val="visible"/>
                                      </p:to>
                                    </p:set>
                                    <p:animEffect transition="in" filter="checkerboard(across)">
                                      <p:cBhvr>
                                        <p:cTn id="81" dur="1000"/>
                                        <p:tgtEl>
                                          <p:spTgt spid="4">
                                            <p:txEl>
                                              <p:pRg st="12" end="1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6" presetClass="emph" presetSubtype="0" fill="hold" nodeType="clickEffect">
                                  <p:stCondLst>
                                    <p:cond delay="0"/>
                                  </p:stCondLst>
                                  <p:childTnLst>
                                    <p:animScale>
                                      <p:cBhvr>
                                        <p:cTn id="85" dur="2000" fill="hold"/>
                                        <p:tgtEl>
                                          <p:spTgt spid="4">
                                            <p:txEl>
                                              <p:pRg st="2" end="2"/>
                                            </p:txEl>
                                          </p:spTgt>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6AA"/>
                </a:solidFill>
                <a:latin typeface="Montserrat"/>
                <a:ea typeface="Montserrat"/>
                <a:cs typeface="Montserrat"/>
              </a:rPr>
              <a:t>Structural (built-in) Directives</a:t>
            </a:r>
            <a:endParaRPr lang="en-US" dirty="0">
              <a:solidFill>
                <a:srgbClr val="00B6AA"/>
              </a:solidFill>
              <a:latin typeface="Montserrat"/>
              <a:ea typeface="Montserrat"/>
              <a:cs typeface="Montserrat"/>
            </a:endParaRPr>
          </a:p>
        </p:txBody>
      </p:sp>
      <p:sp>
        <p:nvSpPr>
          <p:cNvPr id="3" name="Text Placeholder 2"/>
          <p:cNvSpPr>
            <a:spLocks noGrp="1"/>
          </p:cNvSpPr>
          <p:nvPr>
            <p:ph type="body" idx="1"/>
          </p:nvPr>
        </p:nvSpPr>
        <p:spPr>
          <a:xfrm>
            <a:off x="294468" y="1860550"/>
            <a:ext cx="4157232" cy="2520950"/>
          </a:xfrm>
          <a:solidFill>
            <a:schemeClr val="tx1">
              <a:lumMod val="50000"/>
              <a:lumOff val="50000"/>
            </a:schemeClr>
          </a:solidFill>
        </p:spPr>
        <p:txBody>
          <a:bodyPr/>
          <a:lstStyle/>
          <a:p>
            <a:r>
              <a:rPr lang="en-US" sz="1800" dirty="0" smtClean="0"/>
              <a:t> &lt;div ng-if=“condition”&gt;</a:t>
            </a:r>
          </a:p>
          <a:p>
            <a:r>
              <a:rPr lang="en-US" sz="1800" dirty="0"/>
              <a:t> </a:t>
            </a:r>
            <a:r>
              <a:rPr lang="en-US" sz="1800" dirty="0" smtClean="0"/>
              <a:t>  &lt;</a:t>
            </a:r>
            <a:r>
              <a:rPr lang="en-US" sz="1800" dirty="0" err="1" smtClean="0"/>
              <a:t>ul</a:t>
            </a:r>
            <a:r>
              <a:rPr lang="en-US" sz="1800" dirty="0" smtClean="0"/>
              <a:t>&gt;</a:t>
            </a:r>
          </a:p>
          <a:p>
            <a:r>
              <a:rPr lang="en-US" sz="1800" dirty="0"/>
              <a:t> </a:t>
            </a:r>
            <a:r>
              <a:rPr lang="en-US" sz="1800" dirty="0" smtClean="0"/>
              <a:t>     &lt;li ng-repeat=“detail in </a:t>
            </a:r>
            <a:r>
              <a:rPr lang="en-US" sz="1800" dirty="0" err="1" smtClean="0"/>
              <a:t>user.info</a:t>
            </a:r>
            <a:r>
              <a:rPr lang="en-US" sz="1800" dirty="0" smtClean="0"/>
              <a:t>”&gt;</a:t>
            </a:r>
          </a:p>
          <a:p>
            <a:r>
              <a:rPr lang="en-US" sz="1800" dirty="0"/>
              <a:t> </a:t>
            </a:r>
            <a:r>
              <a:rPr lang="en-US" sz="1800" dirty="0" smtClean="0"/>
              <a:t>	{{</a:t>
            </a:r>
            <a:r>
              <a:rPr lang="en-US" sz="1800" dirty="0" err="1" smtClean="0"/>
              <a:t>detail.name</a:t>
            </a:r>
            <a:r>
              <a:rPr lang="en-US" sz="1800" dirty="0" smtClean="0"/>
              <a:t>}}</a:t>
            </a:r>
          </a:p>
          <a:p>
            <a:r>
              <a:rPr lang="en-US" sz="1800" dirty="0"/>
              <a:t> </a:t>
            </a:r>
            <a:r>
              <a:rPr lang="en-US" sz="1800" dirty="0" smtClean="0"/>
              <a:t>     &lt;/li&gt;</a:t>
            </a:r>
          </a:p>
          <a:p>
            <a:r>
              <a:rPr lang="en-US" sz="1800" dirty="0" smtClean="0"/>
              <a:t>   &lt;/</a:t>
            </a:r>
            <a:r>
              <a:rPr lang="en-US" sz="1800" dirty="0" err="1" smtClean="0"/>
              <a:t>ul</a:t>
            </a:r>
            <a:r>
              <a:rPr lang="en-US" sz="1800" dirty="0" smtClean="0"/>
              <a:t>&gt;</a:t>
            </a:r>
          </a:p>
          <a:p>
            <a:r>
              <a:rPr lang="en-US" sz="1800" dirty="0" smtClean="0"/>
              <a:t> &lt;/div&gt;</a:t>
            </a:r>
          </a:p>
          <a:p>
            <a:r>
              <a:rPr lang="en-US" sz="1600" dirty="0"/>
              <a:t> </a:t>
            </a:r>
            <a:r>
              <a:rPr lang="en-US" sz="1600" dirty="0" smtClean="0"/>
              <a:t> </a:t>
            </a:r>
            <a:endParaRPr lang="en-US" sz="1600" dirty="0"/>
          </a:p>
        </p:txBody>
      </p:sp>
      <p:sp>
        <p:nvSpPr>
          <p:cNvPr id="4" name="Text Placeholder 3"/>
          <p:cNvSpPr>
            <a:spLocks noGrp="1"/>
          </p:cNvSpPr>
          <p:nvPr>
            <p:ph type="body" idx="2"/>
          </p:nvPr>
        </p:nvSpPr>
        <p:spPr>
          <a:xfrm>
            <a:off x="4692273" y="1860550"/>
            <a:ext cx="3994500" cy="2520950"/>
          </a:xfrm>
          <a:solidFill>
            <a:schemeClr val="tx1">
              <a:lumMod val="50000"/>
              <a:lumOff val="50000"/>
            </a:schemeClr>
          </a:solidFill>
        </p:spPr>
        <p:txBody>
          <a:bodyPr/>
          <a:lstStyle/>
          <a:p>
            <a:r>
              <a:rPr lang="en-US" sz="1800" dirty="0" smtClean="0"/>
              <a:t>  &lt;div *</a:t>
            </a:r>
            <a:r>
              <a:rPr lang="en-US" sz="1800" dirty="0" err="1" smtClean="0"/>
              <a:t>ngIf</a:t>
            </a:r>
            <a:r>
              <a:rPr lang="en-US" sz="1800" dirty="0" smtClean="0"/>
              <a:t>=“condition”&gt;</a:t>
            </a:r>
          </a:p>
          <a:p>
            <a:r>
              <a:rPr lang="en-US" sz="1800" dirty="0" smtClean="0"/>
              <a:t>    &lt;</a:t>
            </a:r>
            <a:r>
              <a:rPr lang="en-US" sz="1800" dirty="0" err="1" smtClean="0"/>
              <a:t>ul</a:t>
            </a:r>
            <a:r>
              <a:rPr lang="en-US" sz="1800" dirty="0" smtClean="0"/>
              <a:t>&gt;</a:t>
            </a:r>
          </a:p>
          <a:p>
            <a:r>
              <a:rPr lang="en-US" sz="1800" dirty="0"/>
              <a:t> </a:t>
            </a:r>
            <a:r>
              <a:rPr lang="en-US" sz="1800" dirty="0" smtClean="0"/>
              <a:t>      &lt;li *</a:t>
            </a:r>
            <a:r>
              <a:rPr lang="en-US" sz="1800" dirty="0" err="1" smtClean="0"/>
              <a:t>ngFor</a:t>
            </a:r>
            <a:r>
              <a:rPr lang="en-US" sz="1800" dirty="0" smtClean="0"/>
              <a:t>=let detail of info&gt;</a:t>
            </a:r>
          </a:p>
          <a:p>
            <a:r>
              <a:rPr lang="en-US" sz="1800" dirty="0" smtClean="0"/>
              <a:t>	{{</a:t>
            </a:r>
            <a:r>
              <a:rPr lang="en-US" sz="1800" dirty="0" err="1" smtClean="0"/>
              <a:t>detail.name</a:t>
            </a:r>
            <a:r>
              <a:rPr lang="en-US" sz="1800" dirty="0" smtClean="0"/>
              <a:t>}}</a:t>
            </a:r>
          </a:p>
          <a:p>
            <a:r>
              <a:rPr lang="en-US" sz="1800" dirty="0"/>
              <a:t> </a:t>
            </a:r>
            <a:r>
              <a:rPr lang="en-US" sz="1800" dirty="0" smtClean="0"/>
              <a:t>      &lt;/li&gt;</a:t>
            </a:r>
          </a:p>
          <a:p>
            <a:r>
              <a:rPr lang="en-US" sz="1800" dirty="0"/>
              <a:t> </a:t>
            </a:r>
            <a:r>
              <a:rPr lang="en-US" sz="1800" dirty="0" smtClean="0"/>
              <a:t>    &lt;/</a:t>
            </a:r>
            <a:r>
              <a:rPr lang="en-US" sz="1800" dirty="0" err="1" smtClean="0"/>
              <a:t>ul</a:t>
            </a:r>
            <a:r>
              <a:rPr lang="en-US" sz="1800" dirty="0" smtClean="0"/>
              <a:t>&gt;</a:t>
            </a:r>
          </a:p>
          <a:p>
            <a:r>
              <a:rPr lang="en-US" sz="1800" dirty="0" smtClean="0"/>
              <a:t>  &lt;/div&gt;</a:t>
            </a:r>
            <a:endParaRPr lang="en-US" sz="1800" dirty="0"/>
          </a:p>
        </p:txBody>
      </p:sp>
      <p:sp>
        <p:nvSpPr>
          <p:cNvPr id="5" name="TextBox 4"/>
          <p:cNvSpPr txBox="1"/>
          <p:nvPr/>
        </p:nvSpPr>
        <p:spPr>
          <a:xfrm>
            <a:off x="1776062" y="1485899"/>
            <a:ext cx="950901" cy="307777"/>
          </a:xfrm>
          <a:prstGeom prst="rect">
            <a:avLst/>
          </a:prstGeom>
          <a:solidFill>
            <a:schemeClr val="accent3">
              <a:lumMod val="60000"/>
              <a:lumOff val="40000"/>
            </a:schemeClr>
          </a:solidFill>
        </p:spPr>
        <p:txBody>
          <a:bodyPr wrap="none" rtlCol="0">
            <a:spAutoFit/>
          </a:bodyPr>
          <a:lstStyle/>
          <a:p>
            <a:r>
              <a:rPr lang="en-US" dirty="0" smtClean="0"/>
              <a:t>Angular 1</a:t>
            </a:r>
            <a:endParaRPr lang="en-US" dirty="0"/>
          </a:p>
        </p:txBody>
      </p:sp>
      <p:sp>
        <p:nvSpPr>
          <p:cNvPr id="7" name="TextBox 6"/>
          <p:cNvSpPr txBox="1"/>
          <p:nvPr/>
        </p:nvSpPr>
        <p:spPr>
          <a:xfrm>
            <a:off x="6036874" y="1485899"/>
            <a:ext cx="950901" cy="307777"/>
          </a:xfrm>
          <a:prstGeom prst="rect">
            <a:avLst/>
          </a:prstGeom>
          <a:solidFill>
            <a:schemeClr val="accent3">
              <a:lumMod val="60000"/>
              <a:lumOff val="40000"/>
            </a:schemeClr>
          </a:solidFill>
        </p:spPr>
        <p:txBody>
          <a:bodyPr wrap="none" rtlCol="0">
            <a:spAutoFit/>
          </a:bodyPr>
          <a:lstStyle/>
          <a:p>
            <a:r>
              <a:rPr lang="en-US" dirty="0" smtClean="0"/>
              <a:t>Angular 2</a:t>
            </a:r>
            <a:endParaRPr lang="en-US" dirty="0"/>
          </a:p>
        </p:txBody>
      </p:sp>
    </p:spTree>
    <p:extLst>
      <p:ext uri="{BB962C8B-B14F-4D97-AF65-F5344CB8AC3E}">
        <p14:creationId xmlns:p14="http://schemas.microsoft.com/office/powerpoint/2010/main" val="175456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10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10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10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1000"/>
                                        <p:tgtEl>
                                          <p:spTgt spid="3">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heckerboard(across)">
                                      <p:cBhvr>
                                        <p:cTn id="19" dur="1000"/>
                                        <p:tgtEl>
                                          <p:spTgt spid="3">
                                            <p:txEl>
                                              <p:pRg st="4" end="4"/>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1000"/>
                                        <p:tgtEl>
                                          <p:spTgt spid="3">
                                            <p:txEl>
                                              <p:pRg st="5" end="5"/>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checkerboard(across)">
                                      <p:cBhvr>
                                        <p:cTn id="25" dur="10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0"/>
                                  </p:stCondLst>
                                  <p:childTnLst>
                                    <p:animScale>
                                      <p:cBhvr>
                                        <p:cTn id="29" dur="2000" fill="hold"/>
                                        <p:tgtEl>
                                          <p:spTgt spid="3">
                                            <p:txEl>
                                              <p:pRg st="0" end="0"/>
                                            </p:txEl>
                                          </p:spTgt>
                                        </p:tgtEl>
                                      </p:cBhvr>
                                      <p:by x="110000" y="110000"/>
                                    </p:animScale>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checkerboard(across)">
                                      <p:cBhvr>
                                        <p:cTn id="34" dur="1000"/>
                                        <p:tgtEl>
                                          <p:spTgt spid="4">
                                            <p:txEl>
                                              <p:pRg st="0" end="0"/>
                                            </p:txEl>
                                          </p:spTgt>
                                        </p:tgtEl>
                                      </p:cBhvr>
                                    </p:animEffect>
                                  </p:childTnLst>
                                </p:cTn>
                              </p:par>
                              <p:par>
                                <p:cTn id="35" presetID="5" presetClass="entr" presetSubtype="10" fill="hold"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checkerboard(across)">
                                      <p:cBhvr>
                                        <p:cTn id="37" dur="1000"/>
                                        <p:tgtEl>
                                          <p:spTgt spid="4">
                                            <p:txEl>
                                              <p:pRg st="1" end="1"/>
                                            </p:txEl>
                                          </p:spTgt>
                                        </p:tgtEl>
                                      </p:cBhvr>
                                    </p:animEffect>
                                  </p:childTnLst>
                                </p:cTn>
                              </p:par>
                              <p:par>
                                <p:cTn id="38" presetID="5" presetClass="entr" presetSubtype="10" fill="hold"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checkerboard(across)">
                                      <p:cBhvr>
                                        <p:cTn id="40" dur="1000"/>
                                        <p:tgtEl>
                                          <p:spTgt spid="4">
                                            <p:txEl>
                                              <p:pRg st="2" end="2"/>
                                            </p:txEl>
                                          </p:spTgt>
                                        </p:tgtEl>
                                      </p:cBhvr>
                                    </p:animEffect>
                                  </p:childTnLst>
                                </p:cTn>
                              </p:par>
                              <p:par>
                                <p:cTn id="41" presetID="5" presetClass="entr" presetSubtype="10" fill="hold"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checkerboard(across)">
                                      <p:cBhvr>
                                        <p:cTn id="43" dur="1000"/>
                                        <p:tgtEl>
                                          <p:spTgt spid="4">
                                            <p:txEl>
                                              <p:pRg st="3" end="3"/>
                                            </p:txEl>
                                          </p:spTgt>
                                        </p:tgtEl>
                                      </p:cBhvr>
                                    </p:animEffect>
                                  </p:childTnLst>
                                </p:cTn>
                              </p:par>
                              <p:par>
                                <p:cTn id="44" presetID="5" presetClass="entr" presetSubtype="1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checkerboard(across)">
                                      <p:cBhvr>
                                        <p:cTn id="46" dur="1000"/>
                                        <p:tgtEl>
                                          <p:spTgt spid="4">
                                            <p:txEl>
                                              <p:pRg st="4" end="4"/>
                                            </p:txEl>
                                          </p:spTgt>
                                        </p:tgtEl>
                                      </p:cBhvr>
                                    </p:animEffect>
                                  </p:childTnLst>
                                </p:cTn>
                              </p:par>
                              <p:par>
                                <p:cTn id="47" presetID="5" presetClass="entr" presetSubtype="1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checkerboard(across)">
                                      <p:cBhvr>
                                        <p:cTn id="49" dur="1000"/>
                                        <p:tgtEl>
                                          <p:spTgt spid="4">
                                            <p:txEl>
                                              <p:pRg st="5" end="5"/>
                                            </p:txEl>
                                          </p:spTgt>
                                        </p:tgtEl>
                                      </p:cBhvr>
                                    </p:animEffect>
                                  </p:childTnLst>
                                </p:cTn>
                              </p:par>
                              <p:par>
                                <p:cTn id="50" presetID="5" presetClass="entr" presetSubtype="1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checkerboard(across)">
                                      <p:cBhvr>
                                        <p:cTn id="52" dur="1000"/>
                                        <p:tgtEl>
                                          <p:spTgt spid="4">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mph" presetSubtype="0" fill="hold" nodeType="clickEffect">
                                  <p:stCondLst>
                                    <p:cond delay="0"/>
                                  </p:stCondLst>
                                  <p:childTnLst>
                                    <p:animScale>
                                      <p:cBhvr>
                                        <p:cTn id="56" dur="2000" fill="hold"/>
                                        <p:tgtEl>
                                          <p:spTgt spid="4">
                                            <p:txEl>
                                              <p:pRg st="0" end="0"/>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457200" y="34527"/>
            <a:ext cx="8229600" cy="857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B6AA"/>
              </a:buClr>
              <a:buSzPct val="25000"/>
              <a:buFont typeface="Montserrat"/>
              <a:buNone/>
            </a:pPr>
            <a:r>
              <a:rPr lang="en" sz="3600" b="1" i="0" u="none" strike="noStrike" cap="none">
                <a:solidFill>
                  <a:srgbClr val="00B6AA"/>
                </a:solidFill>
                <a:latin typeface="Calibri"/>
                <a:ea typeface="Calibri"/>
                <a:cs typeface="Calibri"/>
                <a:sym typeface="Calibri"/>
              </a:rPr>
              <a:t>CODE OF CONDUCT</a:t>
            </a:r>
          </a:p>
        </p:txBody>
      </p:sp>
      <p:sp>
        <p:nvSpPr>
          <p:cNvPr id="200" name="Shape 200"/>
          <p:cNvSpPr txBox="1">
            <a:spLocks noGrp="1"/>
          </p:cNvSpPr>
          <p:nvPr>
            <p:ph type="body" idx="1"/>
          </p:nvPr>
        </p:nvSpPr>
        <p:spPr>
          <a:xfrm>
            <a:off x="457200" y="891787"/>
            <a:ext cx="8229600" cy="4091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rial"/>
              <a:buNone/>
            </a:pPr>
            <a:r>
              <a:rPr lang="en" sz="1800" b="0" i="0" u="none" strike="noStrike" cap="none">
                <a:solidFill>
                  <a:srgbClr val="333333"/>
                </a:solidFill>
                <a:highlight>
                  <a:srgbClr val="FFFFFF"/>
                </a:highlight>
                <a:latin typeface="Calibri"/>
                <a:ea typeface="Calibri"/>
                <a:cs typeface="Calibri"/>
                <a:sym typeface="Calibri"/>
              </a:rPr>
              <a:t>Women Who Code (WWCode) is dedicated to providing an empowering experience for everyone who participates in or supports our community, regardless of gender, gender identity and expression, sexual orientation, ability, physical appearance, body size, race, ethnicity, age, religion, socioeconomic status</a:t>
            </a:r>
            <a:r>
              <a:rPr lang="en" sz="1800" b="0" i="0" u="none" strike="noStrike" cap="none">
                <a:solidFill>
                  <a:schemeClr val="dk1"/>
                </a:solidFill>
                <a:highlight>
                  <a:srgbClr val="FFFFFF"/>
                </a:highlight>
                <a:latin typeface="Calibri"/>
                <a:ea typeface="Calibri"/>
                <a:cs typeface="Calibri"/>
                <a:sym typeface="Calibri"/>
              </a:rPr>
              <a:t>, caste, or creed. Our events are intended to inspire women to excel in technology careers, and anyone who is there for this purpose is welcome. Because we value the sa</a:t>
            </a:r>
            <a:r>
              <a:rPr lang="en" sz="1800" b="0" i="0" u="none" strike="noStrike" cap="none">
                <a:solidFill>
                  <a:srgbClr val="333333"/>
                </a:solidFill>
                <a:highlight>
                  <a:srgbClr val="FFFFFF"/>
                </a:highlight>
                <a:latin typeface="Calibri"/>
                <a:ea typeface="Calibri"/>
                <a:cs typeface="Calibri"/>
                <a:sym typeface="Calibri"/>
              </a:rPr>
              <a:t>fety and security of our members and strive to have an inclusive community, we do not tolerate harassment of members or event participants in any form. Our </a:t>
            </a:r>
            <a:r>
              <a:rPr lang="en" sz="1800" b="0" i="0" u="sng" strike="noStrike" cap="none">
                <a:solidFill>
                  <a:schemeClr val="hlink"/>
                </a:solidFill>
                <a:highlight>
                  <a:srgbClr val="FFFFFF"/>
                </a:highlight>
                <a:latin typeface="Calibri"/>
                <a:ea typeface="Calibri"/>
                <a:cs typeface="Calibri"/>
                <a:sym typeface="Calibri"/>
                <a:hlinkClick r:id="rId3"/>
              </a:rPr>
              <a:t>Code of Conduct</a:t>
            </a:r>
            <a:r>
              <a:rPr lang="en" sz="1800" b="0" i="0" u="none" strike="noStrike" cap="none">
                <a:solidFill>
                  <a:srgbClr val="333333"/>
                </a:solidFill>
                <a:highlight>
                  <a:srgbClr val="FFFFFF"/>
                </a:highlight>
                <a:latin typeface="Calibri"/>
                <a:ea typeface="Calibri"/>
                <a:cs typeface="Calibri"/>
                <a:sym typeface="Calibri"/>
              </a:rPr>
              <a:t> applies to all events run by Women Who Code, Inc. If you would like to report an incident or contact our leadership team, please submit an </a:t>
            </a:r>
            <a:r>
              <a:rPr lang="en" sz="1800" b="0" i="0" u="sng" strike="noStrike" cap="none">
                <a:solidFill>
                  <a:schemeClr val="hlink"/>
                </a:solidFill>
                <a:highlight>
                  <a:srgbClr val="FFFFFF"/>
                </a:highlight>
                <a:latin typeface="Calibri"/>
                <a:ea typeface="Calibri"/>
                <a:cs typeface="Calibri"/>
                <a:sym typeface="Calibri"/>
                <a:hlinkClick r:id="rId4"/>
              </a:rPr>
              <a:t>incident report form</a:t>
            </a:r>
            <a:r>
              <a:rPr lang="en" sz="1800" b="0" i="0" u="none" strike="noStrike" cap="none">
                <a:solidFill>
                  <a:srgbClr val="333333"/>
                </a:solidFill>
                <a:highlight>
                  <a:srgbClr val="FFFFFF"/>
                </a:highlight>
                <a:latin typeface="Calibri"/>
                <a:ea typeface="Calibri"/>
                <a:cs typeface="Calibri"/>
                <a:sym typeface="Calibri"/>
              </a:rPr>
              <a:t>.</a:t>
            </a:r>
          </a:p>
          <a:p>
            <a:pPr marL="0" marR="0" lvl="0" indent="0" algn="l" rtl="0">
              <a:lnSpc>
                <a:spcPct val="115000"/>
              </a:lnSpc>
              <a:spcBef>
                <a:spcPts val="0"/>
              </a:spcBef>
              <a:spcAft>
                <a:spcPts val="0"/>
              </a:spcAft>
              <a:buClr>
                <a:schemeClr val="dk1"/>
              </a:buClr>
              <a:buSzPct val="25000"/>
              <a:buFont typeface="Arial"/>
              <a:buNone/>
            </a:pPr>
            <a:endParaRPr sz="2000" b="0" i="0" u="none" strike="noStrike" cap="none">
              <a:solidFill>
                <a:srgbClr val="333333"/>
              </a:solidFill>
              <a:latin typeface="Helvetica Neue"/>
              <a:ea typeface="Helvetica Neue"/>
              <a:cs typeface="Helvetica Neue"/>
              <a:sym typeface="Helvetica Neue"/>
            </a:endParaRPr>
          </a:p>
          <a:p>
            <a:pPr marL="0" marR="0" lvl="0" indent="0" algn="l" rtl="0">
              <a:lnSpc>
                <a:spcPct val="115000"/>
              </a:lnSpc>
              <a:spcBef>
                <a:spcPts val="0"/>
              </a:spcBef>
              <a:spcAft>
                <a:spcPts val="0"/>
              </a:spcAft>
              <a:buClr>
                <a:schemeClr val="dk1"/>
              </a:buClr>
              <a:buSzPct val="25000"/>
              <a:buFont typeface="Arial"/>
              <a:buNone/>
            </a:pPr>
            <a:endParaRPr sz="2000" b="0" i="0" u="none" strike="noStrike" cap="none">
              <a:solidFill>
                <a:srgbClr val="333333"/>
              </a:solidFill>
              <a:latin typeface="Helvetica Neue"/>
              <a:ea typeface="Helvetica Neue"/>
              <a:cs typeface="Helvetica Neue"/>
              <a:sym typeface="Helvetica Neue"/>
            </a:endParaRPr>
          </a:p>
          <a:p>
            <a:pPr marL="0" marR="0" lvl="0" indent="0" algn="l" rtl="0">
              <a:lnSpc>
                <a:spcPct val="115000"/>
              </a:lnSpc>
              <a:spcBef>
                <a:spcPts val="0"/>
              </a:spcBef>
              <a:spcAft>
                <a:spcPts val="0"/>
              </a:spcAft>
              <a:buClr>
                <a:schemeClr val="dk1"/>
              </a:buClr>
              <a:buSzPct val="25000"/>
              <a:buFont typeface="Arial"/>
              <a:buNone/>
            </a:pPr>
            <a:endParaRPr sz="2000" b="0" i="0" u="none" strike="noStrike" cap="none">
              <a:solidFill>
                <a:srgbClr val="333333"/>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6AA"/>
                </a:solidFill>
                <a:latin typeface="Montserrat"/>
                <a:ea typeface="Montserrat"/>
                <a:cs typeface="Montserrat"/>
              </a:rPr>
              <a:t>Data Binding</a:t>
            </a:r>
            <a:endParaRPr lang="en-US" dirty="0">
              <a:solidFill>
                <a:srgbClr val="00B6AA"/>
              </a:solidFill>
              <a:latin typeface="Montserrat"/>
              <a:ea typeface="Montserrat"/>
              <a:cs typeface="Montserrat"/>
            </a:endParaRPr>
          </a:p>
        </p:txBody>
      </p:sp>
      <p:cxnSp>
        <p:nvCxnSpPr>
          <p:cNvPr id="13" name="Straight Connector 12"/>
          <p:cNvCxnSpPr/>
          <p:nvPr/>
        </p:nvCxnSpPr>
        <p:spPr>
          <a:xfrm>
            <a:off x="1722783" y="1245704"/>
            <a:ext cx="0" cy="3617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123044" y="1245704"/>
            <a:ext cx="0" cy="361784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55374" y="3803374"/>
            <a:ext cx="603050" cy="307777"/>
          </a:xfrm>
          <a:prstGeom prst="rect">
            <a:avLst/>
          </a:prstGeom>
          <a:noFill/>
        </p:spPr>
        <p:txBody>
          <a:bodyPr wrap="none" rtlCol="0">
            <a:spAutoFit/>
          </a:bodyPr>
          <a:lstStyle/>
          <a:p>
            <a:r>
              <a:rPr lang="en-US" dirty="0" smtClean="0"/>
              <a:t>DOM</a:t>
            </a:r>
            <a:endParaRPr lang="en-US" dirty="0"/>
          </a:p>
        </p:txBody>
      </p:sp>
      <p:sp>
        <p:nvSpPr>
          <p:cNvPr id="16" name="TextBox 15"/>
          <p:cNvSpPr txBox="1"/>
          <p:nvPr/>
        </p:nvSpPr>
        <p:spPr>
          <a:xfrm>
            <a:off x="7500730" y="3803374"/>
            <a:ext cx="1351652" cy="307777"/>
          </a:xfrm>
          <a:prstGeom prst="rect">
            <a:avLst/>
          </a:prstGeom>
          <a:noFill/>
        </p:spPr>
        <p:txBody>
          <a:bodyPr wrap="none" rtlCol="0">
            <a:spAutoFit/>
          </a:bodyPr>
          <a:lstStyle/>
          <a:p>
            <a:r>
              <a:rPr lang="en-US" smtClean="0"/>
              <a:t>COMPONENT</a:t>
            </a:r>
            <a:endParaRPr lang="en-US"/>
          </a:p>
        </p:txBody>
      </p:sp>
      <p:cxnSp>
        <p:nvCxnSpPr>
          <p:cNvPr id="18" name="Straight Arrow Connector 17"/>
          <p:cNvCxnSpPr/>
          <p:nvPr/>
        </p:nvCxnSpPr>
        <p:spPr>
          <a:xfrm flipH="1" flipV="1">
            <a:off x="1987825" y="1656522"/>
            <a:ext cx="4846320" cy="0"/>
          </a:xfrm>
          <a:prstGeom prst="straightConnector1">
            <a:avLst/>
          </a:prstGeom>
          <a:ln w="1270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987826" y="2617530"/>
            <a:ext cx="4916557" cy="0"/>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987826" y="3538330"/>
            <a:ext cx="4916557" cy="0"/>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987826" y="4611757"/>
            <a:ext cx="4916557"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403090" y="1262495"/>
            <a:ext cx="1595309" cy="400110"/>
          </a:xfrm>
          <a:prstGeom prst="rect">
            <a:avLst/>
          </a:prstGeom>
          <a:noFill/>
        </p:spPr>
        <p:txBody>
          <a:bodyPr wrap="none" rtlCol="0">
            <a:spAutoFit/>
          </a:bodyPr>
          <a:lstStyle/>
          <a:p>
            <a:r>
              <a:rPr lang="en-US" sz="2000" dirty="0" smtClean="0"/>
              <a:t>Interpolation</a:t>
            </a:r>
            <a:endParaRPr lang="en-US" sz="2000" dirty="0"/>
          </a:p>
        </p:txBody>
      </p:sp>
      <p:sp>
        <p:nvSpPr>
          <p:cNvPr id="29" name="TextBox 28"/>
          <p:cNvSpPr txBox="1"/>
          <p:nvPr/>
        </p:nvSpPr>
        <p:spPr>
          <a:xfrm>
            <a:off x="3403090" y="2171881"/>
            <a:ext cx="2180405" cy="400110"/>
          </a:xfrm>
          <a:prstGeom prst="rect">
            <a:avLst/>
          </a:prstGeom>
          <a:noFill/>
        </p:spPr>
        <p:txBody>
          <a:bodyPr wrap="none" rtlCol="0">
            <a:spAutoFit/>
          </a:bodyPr>
          <a:lstStyle/>
          <a:p>
            <a:r>
              <a:rPr lang="en-US" sz="2000" dirty="0" smtClean="0"/>
              <a:t>One Way Binding</a:t>
            </a:r>
            <a:endParaRPr lang="en-US" sz="2000" dirty="0"/>
          </a:p>
        </p:txBody>
      </p:sp>
      <p:sp>
        <p:nvSpPr>
          <p:cNvPr id="30" name="TextBox 29"/>
          <p:cNvSpPr txBox="1"/>
          <p:nvPr/>
        </p:nvSpPr>
        <p:spPr>
          <a:xfrm>
            <a:off x="3403090" y="3094605"/>
            <a:ext cx="1768433" cy="400110"/>
          </a:xfrm>
          <a:prstGeom prst="rect">
            <a:avLst/>
          </a:prstGeom>
          <a:noFill/>
        </p:spPr>
        <p:txBody>
          <a:bodyPr wrap="none" rtlCol="0">
            <a:spAutoFit/>
          </a:bodyPr>
          <a:lstStyle/>
          <a:p>
            <a:r>
              <a:rPr lang="en-US" sz="2000" smtClean="0"/>
              <a:t>Event Binding</a:t>
            </a:r>
            <a:endParaRPr lang="en-US" sz="2000"/>
          </a:p>
        </p:txBody>
      </p:sp>
      <p:sp>
        <p:nvSpPr>
          <p:cNvPr id="32" name="TextBox 31"/>
          <p:cNvSpPr txBox="1"/>
          <p:nvPr/>
        </p:nvSpPr>
        <p:spPr>
          <a:xfrm>
            <a:off x="3355100" y="4193256"/>
            <a:ext cx="2182008" cy="400110"/>
          </a:xfrm>
          <a:prstGeom prst="rect">
            <a:avLst/>
          </a:prstGeom>
          <a:noFill/>
        </p:spPr>
        <p:txBody>
          <a:bodyPr wrap="none" rtlCol="0">
            <a:spAutoFit/>
          </a:bodyPr>
          <a:lstStyle/>
          <a:p>
            <a:r>
              <a:rPr lang="en-US" sz="2000" dirty="0" smtClean="0"/>
              <a:t>Two Way Binding</a:t>
            </a:r>
            <a:endParaRPr lang="en-US" sz="2000" dirty="0"/>
          </a:p>
        </p:txBody>
      </p:sp>
    </p:spTree>
    <p:extLst>
      <p:ext uri="{BB962C8B-B14F-4D97-AF65-F5344CB8AC3E}">
        <p14:creationId xmlns:p14="http://schemas.microsoft.com/office/powerpoint/2010/main" val="93948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ppt_x"/>
                                          </p:val>
                                        </p:tav>
                                        <p:tav tm="100000">
                                          <p:val>
                                            <p:strVal val="#ppt_x"/>
                                          </p:val>
                                        </p:tav>
                                      </p:tavLst>
                                    </p:anim>
                                    <p:anim calcmode="lin" valueType="num">
                                      <p:cBhvr additive="base">
                                        <p:cTn id="12" dur="10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1000" fill="hold"/>
                                        <p:tgtEl>
                                          <p:spTgt spid="30"/>
                                        </p:tgtEl>
                                        <p:attrNameLst>
                                          <p:attrName>ppt_x</p:attrName>
                                        </p:attrNameLst>
                                      </p:cBhvr>
                                      <p:tavLst>
                                        <p:tav tm="0">
                                          <p:val>
                                            <p:strVal val="#ppt_x"/>
                                          </p:val>
                                        </p:tav>
                                        <p:tav tm="100000">
                                          <p:val>
                                            <p:strVal val="#ppt_x"/>
                                          </p:val>
                                        </p:tav>
                                      </p:tavLst>
                                    </p:anim>
                                    <p:anim calcmode="lin" valueType="num">
                                      <p:cBhvr additive="base">
                                        <p:cTn id="24" dur="10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1000" fill="hold"/>
                                        <p:tgtEl>
                                          <p:spTgt spid="32"/>
                                        </p:tgtEl>
                                        <p:attrNameLst>
                                          <p:attrName>ppt_x</p:attrName>
                                        </p:attrNameLst>
                                      </p:cBhvr>
                                      <p:tavLst>
                                        <p:tav tm="0">
                                          <p:val>
                                            <p:strVal val="#ppt_x"/>
                                          </p:val>
                                        </p:tav>
                                        <p:tav tm="100000">
                                          <p:val>
                                            <p:strVal val="#ppt_x"/>
                                          </p:val>
                                        </p:tav>
                                      </p:tavLst>
                                    </p:anim>
                                    <p:anim calcmode="lin" valueType="num">
                                      <p:cBhvr additive="base">
                                        <p:cTn id="32" dur="10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1000" fill="hold"/>
                                        <p:tgtEl>
                                          <p:spTgt spid="27"/>
                                        </p:tgtEl>
                                        <p:attrNameLst>
                                          <p:attrName>ppt_x</p:attrName>
                                        </p:attrNameLst>
                                      </p:cBhvr>
                                      <p:tavLst>
                                        <p:tav tm="0">
                                          <p:val>
                                            <p:strVal val="#ppt_x"/>
                                          </p:val>
                                        </p:tav>
                                        <p:tav tm="100000">
                                          <p:val>
                                            <p:strVal val="#ppt_x"/>
                                          </p:val>
                                        </p:tav>
                                      </p:tavLst>
                                    </p:anim>
                                    <p:anim calcmode="lin" valueType="num">
                                      <p:cBhvr additive="base">
                                        <p:cTn id="36"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6AA"/>
                </a:solidFill>
                <a:latin typeface="Montserrat"/>
                <a:ea typeface="Montserrat"/>
                <a:cs typeface="Montserrat"/>
              </a:rPr>
              <a:t>Interpolation</a:t>
            </a:r>
            <a:endParaRPr lang="en-US" dirty="0">
              <a:solidFill>
                <a:srgbClr val="00B6AA"/>
              </a:solidFill>
              <a:latin typeface="Montserrat"/>
              <a:ea typeface="Montserrat"/>
              <a:cs typeface="Montserrat"/>
            </a:endParaRPr>
          </a:p>
        </p:txBody>
      </p:sp>
      <p:sp>
        <p:nvSpPr>
          <p:cNvPr id="3" name="Text Placeholder 2"/>
          <p:cNvSpPr>
            <a:spLocks noGrp="1"/>
          </p:cNvSpPr>
          <p:nvPr>
            <p:ph type="body" idx="1"/>
          </p:nvPr>
        </p:nvSpPr>
        <p:spPr>
          <a:xfrm>
            <a:off x="457200" y="1860550"/>
            <a:ext cx="3994500" cy="2520950"/>
          </a:xfrm>
          <a:solidFill>
            <a:schemeClr val="tx1">
              <a:lumMod val="50000"/>
              <a:lumOff val="50000"/>
            </a:schemeClr>
          </a:solidFill>
        </p:spPr>
        <p:txBody>
          <a:bodyPr/>
          <a:lstStyle/>
          <a:p>
            <a:endParaRPr lang="en-US" sz="2000" dirty="0" smtClean="0"/>
          </a:p>
          <a:p>
            <a:r>
              <a:rPr lang="en-US" sz="2000" dirty="0" smtClean="0"/>
              <a:t>&lt;h3&gt; {{</a:t>
            </a:r>
            <a:r>
              <a:rPr lang="en-US" sz="2000" dirty="0" err="1" smtClean="0"/>
              <a:t>user.info.name</a:t>
            </a:r>
            <a:r>
              <a:rPr lang="en-US" sz="2000" dirty="0" smtClean="0"/>
              <a:t>}} &lt;/h3&gt;</a:t>
            </a:r>
            <a:endParaRPr lang="en-US" sz="2000" dirty="0"/>
          </a:p>
        </p:txBody>
      </p:sp>
      <p:sp>
        <p:nvSpPr>
          <p:cNvPr id="4" name="Text Placeholder 3"/>
          <p:cNvSpPr>
            <a:spLocks noGrp="1"/>
          </p:cNvSpPr>
          <p:nvPr>
            <p:ph type="body" idx="2"/>
          </p:nvPr>
        </p:nvSpPr>
        <p:spPr>
          <a:xfrm>
            <a:off x="4692273" y="1860550"/>
            <a:ext cx="3994500" cy="2520950"/>
          </a:xfrm>
          <a:solidFill>
            <a:schemeClr val="tx1">
              <a:lumMod val="50000"/>
              <a:lumOff val="50000"/>
            </a:schemeClr>
          </a:solidFill>
        </p:spPr>
        <p:txBody>
          <a:bodyPr/>
          <a:lstStyle/>
          <a:p>
            <a:endParaRPr lang="en-US" sz="2000" dirty="0" smtClean="0"/>
          </a:p>
          <a:p>
            <a:r>
              <a:rPr lang="en-US" sz="2000" dirty="0" smtClean="0"/>
              <a:t>&lt;h3&gt;{{</a:t>
            </a:r>
            <a:r>
              <a:rPr lang="en-US" sz="2000" dirty="0" err="1" smtClean="0"/>
              <a:t>info.name</a:t>
            </a:r>
            <a:r>
              <a:rPr lang="en-US" sz="2000" dirty="0" smtClean="0"/>
              <a:t>}}&lt;/h3&gt;</a:t>
            </a:r>
            <a:endParaRPr lang="en-US" sz="2000" dirty="0"/>
          </a:p>
        </p:txBody>
      </p:sp>
      <p:sp>
        <p:nvSpPr>
          <p:cNvPr id="5" name="TextBox 4"/>
          <p:cNvSpPr txBox="1"/>
          <p:nvPr/>
        </p:nvSpPr>
        <p:spPr>
          <a:xfrm>
            <a:off x="1745060" y="1485900"/>
            <a:ext cx="950901" cy="307777"/>
          </a:xfrm>
          <a:prstGeom prst="rect">
            <a:avLst/>
          </a:prstGeom>
          <a:solidFill>
            <a:schemeClr val="accent3">
              <a:lumMod val="60000"/>
              <a:lumOff val="40000"/>
            </a:schemeClr>
          </a:solidFill>
        </p:spPr>
        <p:txBody>
          <a:bodyPr wrap="none" rtlCol="0">
            <a:spAutoFit/>
          </a:bodyPr>
          <a:lstStyle/>
          <a:p>
            <a:r>
              <a:rPr lang="en-US" dirty="0" smtClean="0"/>
              <a:t>Angular 1</a:t>
            </a:r>
            <a:endParaRPr lang="en-US" dirty="0"/>
          </a:p>
        </p:txBody>
      </p:sp>
      <p:sp>
        <p:nvSpPr>
          <p:cNvPr id="7" name="TextBox 6"/>
          <p:cNvSpPr txBox="1"/>
          <p:nvPr/>
        </p:nvSpPr>
        <p:spPr>
          <a:xfrm>
            <a:off x="6036874" y="1485899"/>
            <a:ext cx="950901" cy="307777"/>
          </a:xfrm>
          <a:prstGeom prst="rect">
            <a:avLst/>
          </a:prstGeom>
          <a:solidFill>
            <a:schemeClr val="accent3">
              <a:lumMod val="60000"/>
              <a:lumOff val="40000"/>
            </a:schemeClr>
          </a:solidFill>
        </p:spPr>
        <p:txBody>
          <a:bodyPr wrap="none" rtlCol="0">
            <a:spAutoFit/>
          </a:bodyPr>
          <a:lstStyle/>
          <a:p>
            <a:r>
              <a:rPr lang="en-US" dirty="0" smtClean="0"/>
              <a:t>Angular 2</a:t>
            </a:r>
            <a:endParaRPr lang="en-US" dirty="0"/>
          </a:p>
        </p:txBody>
      </p:sp>
    </p:spTree>
    <p:extLst>
      <p:ext uri="{BB962C8B-B14F-4D97-AF65-F5344CB8AC3E}">
        <p14:creationId xmlns:p14="http://schemas.microsoft.com/office/powerpoint/2010/main" val="263048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6AA"/>
                </a:solidFill>
                <a:latin typeface="Montserrat"/>
                <a:ea typeface="Montserrat"/>
                <a:cs typeface="Montserrat"/>
              </a:rPr>
              <a:t>One Way Data Binding</a:t>
            </a:r>
            <a:endParaRPr lang="en-US" dirty="0">
              <a:solidFill>
                <a:srgbClr val="00B6AA"/>
              </a:solidFill>
              <a:latin typeface="Montserrat"/>
              <a:ea typeface="Montserrat"/>
              <a:cs typeface="Montserrat"/>
            </a:endParaRPr>
          </a:p>
        </p:txBody>
      </p:sp>
      <p:sp>
        <p:nvSpPr>
          <p:cNvPr id="3" name="Text Placeholder 2"/>
          <p:cNvSpPr>
            <a:spLocks noGrp="1"/>
          </p:cNvSpPr>
          <p:nvPr>
            <p:ph type="body" idx="1"/>
          </p:nvPr>
        </p:nvSpPr>
        <p:spPr>
          <a:xfrm>
            <a:off x="457200" y="1860550"/>
            <a:ext cx="3994500" cy="2520950"/>
          </a:xfrm>
          <a:solidFill>
            <a:schemeClr val="tx1">
              <a:lumMod val="50000"/>
              <a:lumOff val="50000"/>
            </a:schemeClr>
          </a:solidFill>
        </p:spPr>
        <p:txBody>
          <a:bodyPr/>
          <a:lstStyle/>
          <a:p>
            <a:endParaRPr lang="en-US" sz="2000" dirty="0" smtClean="0"/>
          </a:p>
          <a:p>
            <a:r>
              <a:rPr lang="en-US" sz="1800" dirty="0" smtClean="0"/>
              <a:t>&lt;h3 ng-bind=“::</a:t>
            </a:r>
            <a:r>
              <a:rPr lang="en-US" sz="1800" dirty="0" err="1" smtClean="0"/>
              <a:t>user.info.name</a:t>
            </a:r>
            <a:r>
              <a:rPr lang="en-US" sz="1800" dirty="0" smtClean="0"/>
              <a:t>”&gt; &lt;/h3&gt;</a:t>
            </a:r>
          </a:p>
          <a:p>
            <a:r>
              <a:rPr lang="en-US" sz="1800" dirty="0" smtClean="0"/>
              <a:t>	OR</a:t>
            </a:r>
          </a:p>
          <a:p>
            <a:endParaRPr lang="en-US" sz="1800" dirty="0"/>
          </a:p>
          <a:p>
            <a:r>
              <a:rPr lang="en-US" sz="1800" dirty="0"/>
              <a:t>&lt;h3 </a:t>
            </a:r>
            <a:r>
              <a:rPr lang="en-US" sz="1800" dirty="0" smtClean="0"/>
              <a:t>{{::</a:t>
            </a:r>
            <a:r>
              <a:rPr lang="en-US" sz="1800" dirty="0" err="1" smtClean="0"/>
              <a:t>user.info.name</a:t>
            </a:r>
            <a:r>
              <a:rPr lang="en-US" sz="1800" dirty="0" smtClean="0"/>
              <a:t>}}&gt; </a:t>
            </a:r>
            <a:r>
              <a:rPr lang="en-US" sz="1800" dirty="0"/>
              <a:t>&lt;/h3&gt;</a:t>
            </a:r>
          </a:p>
          <a:p>
            <a:endParaRPr lang="en-US" sz="1800" dirty="0"/>
          </a:p>
        </p:txBody>
      </p:sp>
      <p:sp>
        <p:nvSpPr>
          <p:cNvPr id="4" name="Text Placeholder 3"/>
          <p:cNvSpPr>
            <a:spLocks noGrp="1"/>
          </p:cNvSpPr>
          <p:nvPr>
            <p:ph type="body" idx="2"/>
          </p:nvPr>
        </p:nvSpPr>
        <p:spPr>
          <a:xfrm>
            <a:off x="4692273" y="1860550"/>
            <a:ext cx="3994500" cy="2520950"/>
          </a:xfrm>
          <a:solidFill>
            <a:schemeClr val="tx1">
              <a:lumMod val="50000"/>
              <a:lumOff val="50000"/>
            </a:schemeClr>
          </a:solidFill>
        </p:spPr>
        <p:txBody>
          <a:bodyPr/>
          <a:lstStyle/>
          <a:p>
            <a:endParaRPr lang="en-US" sz="2000" dirty="0" smtClean="0"/>
          </a:p>
          <a:p>
            <a:r>
              <a:rPr lang="en-US" sz="2000" dirty="0" smtClean="0"/>
              <a:t>&lt;h3 [</a:t>
            </a:r>
            <a:r>
              <a:rPr lang="en-US" sz="2000" dirty="0" err="1" smtClean="0"/>
              <a:t>innerText</a:t>
            </a:r>
            <a:r>
              <a:rPr lang="en-US" sz="2000" dirty="0" smtClean="0"/>
              <a:t>]=</a:t>
            </a:r>
            <a:r>
              <a:rPr lang="en-US" sz="2000" dirty="0" err="1" smtClean="0"/>
              <a:t>info.name</a:t>
            </a:r>
            <a:r>
              <a:rPr lang="en-US" sz="2000" dirty="0" smtClean="0"/>
              <a:t>&gt;&lt;/h3&gt;</a:t>
            </a:r>
          </a:p>
          <a:p>
            <a:endParaRPr lang="en-US" sz="2000" dirty="0"/>
          </a:p>
          <a:p>
            <a:endParaRPr lang="en-US" sz="2000" dirty="0" smtClean="0"/>
          </a:p>
          <a:p>
            <a:r>
              <a:rPr lang="en-US" sz="2000" dirty="0" smtClean="0"/>
              <a:t>&lt;div [</a:t>
            </a:r>
            <a:r>
              <a:rPr lang="en-US" sz="2000" dirty="0" err="1" smtClean="0"/>
              <a:t>style.color</a:t>
            </a:r>
            <a:r>
              <a:rPr lang="en-US" sz="2000" dirty="0" smtClean="0"/>
              <a:t>]=“color”&gt; </a:t>
            </a:r>
          </a:p>
          <a:p>
            <a:r>
              <a:rPr lang="en-US" sz="2000" dirty="0"/>
              <a:t> </a:t>
            </a:r>
            <a:r>
              <a:rPr lang="en-US" sz="2000" dirty="0" smtClean="0"/>
              <a:t>    {{</a:t>
            </a:r>
            <a:r>
              <a:rPr lang="en-US" sz="2000" dirty="0" err="1" smtClean="0"/>
              <a:t>info.name</a:t>
            </a:r>
            <a:r>
              <a:rPr lang="en-US" sz="2000" dirty="0" smtClean="0"/>
              <a:t>}} &lt;/div&gt;</a:t>
            </a:r>
            <a:endParaRPr lang="en-US" sz="2000" dirty="0"/>
          </a:p>
        </p:txBody>
      </p:sp>
      <p:sp>
        <p:nvSpPr>
          <p:cNvPr id="5" name="TextBox 4"/>
          <p:cNvSpPr txBox="1"/>
          <p:nvPr/>
        </p:nvSpPr>
        <p:spPr>
          <a:xfrm>
            <a:off x="1791560" y="1485900"/>
            <a:ext cx="950901" cy="307777"/>
          </a:xfrm>
          <a:prstGeom prst="rect">
            <a:avLst/>
          </a:prstGeom>
          <a:solidFill>
            <a:schemeClr val="accent3">
              <a:lumMod val="60000"/>
              <a:lumOff val="40000"/>
            </a:schemeClr>
          </a:solidFill>
        </p:spPr>
        <p:txBody>
          <a:bodyPr wrap="none" rtlCol="0">
            <a:spAutoFit/>
          </a:bodyPr>
          <a:lstStyle/>
          <a:p>
            <a:r>
              <a:rPr lang="en-US" dirty="0" smtClean="0"/>
              <a:t>Angular 1</a:t>
            </a:r>
            <a:endParaRPr lang="en-US" dirty="0"/>
          </a:p>
        </p:txBody>
      </p:sp>
      <p:sp>
        <p:nvSpPr>
          <p:cNvPr id="7" name="TextBox 6"/>
          <p:cNvSpPr txBox="1"/>
          <p:nvPr/>
        </p:nvSpPr>
        <p:spPr>
          <a:xfrm>
            <a:off x="6036874" y="1485899"/>
            <a:ext cx="950901" cy="307777"/>
          </a:xfrm>
          <a:prstGeom prst="rect">
            <a:avLst/>
          </a:prstGeom>
          <a:solidFill>
            <a:schemeClr val="accent3">
              <a:lumMod val="60000"/>
              <a:lumOff val="40000"/>
            </a:schemeClr>
          </a:solidFill>
        </p:spPr>
        <p:txBody>
          <a:bodyPr wrap="none" rtlCol="0">
            <a:spAutoFit/>
          </a:bodyPr>
          <a:lstStyle/>
          <a:p>
            <a:r>
              <a:rPr lang="en-US" dirty="0" smtClean="0"/>
              <a:t>Angular 2</a:t>
            </a:r>
            <a:endParaRPr lang="en-US" dirty="0"/>
          </a:p>
        </p:txBody>
      </p:sp>
    </p:spTree>
    <p:extLst>
      <p:ext uri="{BB962C8B-B14F-4D97-AF65-F5344CB8AC3E}">
        <p14:creationId xmlns:p14="http://schemas.microsoft.com/office/powerpoint/2010/main" val="151335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checkerboard(across)">
                                      <p:cBhvr>
                                        <p:cTn id="16" dur="10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checkerboard(across)">
                                      <p:cBhvr>
                                        <p:cTn id="21" dur="10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checkerboard(across)">
                                      <p:cBhvr>
                                        <p:cTn id="26" dur="1000"/>
                                        <p:tgtEl>
                                          <p:spTgt spid="4">
                                            <p:txEl>
                                              <p:pRg st="4" end="4"/>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checkerboard(across)">
                                      <p:cBhvr>
                                        <p:cTn id="29" dur="1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6AA"/>
                </a:solidFill>
                <a:latin typeface="Montserrat"/>
                <a:ea typeface="Montserrat"/>
                <a:cs typeface="Montserrat"/>
              </a:rPr>
              <a:t>Event Binding</a:t>
            </a:r>
            <a:endParaRPr lang="en-US" dirty="0">
              <a:solidFill>
                <a:srgbClr val="00B6AA"/>
              </a:solidFill>
              <a:latin typeface="Montserrat"/>
              <a:ea typeface="Montserrat"/>
              <a:cs typeface="Montserrat"/>
            </a:endParaRPr>
          </a:p>
        </p:txBody>
      </p:sp>
      <p:sp>
        <p:nvSpPr>
          <p:cNvPr id="3" name="Text Placeholder 2"/>
          <p:cNvSpPr>
            <a:spLocks noGrp="1"/>
          </p:cNvSpPr>
          <p:nvPr>
            <p:ph type="body" idx="1"/>
          </p:nvPr>
        </p:nvSpPr>
        <p:spPr>
          <a:xfrm>
            <a:off x="457200" y="1860550"/>
            <a:ext cx="3994500" cy="2520950"/>
          </a:xfrm>
          <a:solidFill>
            <a:schemeClr val="tx1">
              <a:lumMod val="50000"/>
              <a:lumOff val="50000"/>
            </a:schemeClr>
          </a:solidFill>
        </p:spPr>
        <p:txBody>
          <a:bodyPr/>
          <a:lstStyle/>
          <a:p>
            <a:endParaRPr lang="en-US" sz="2000" dirty="0" smtClean="0"/>
          </a:p>
          <a:p>
            <a:r>
              <a:rPr lang="en-US" sz="1800" dirty="0" smtClean="0"/>
              <a:t>&lt;button </a:t>
            </a:r>
          </a:p>
          <a:p>
            <a:r>
              <a:rPr lang="en-US" sz="1800" dirty="0"/>
              <a:t> </a:t>
            </a:r>
            <a:r>
              <a:rPr lang="en-US" sz="1800" dirty="0" smtClean="0"/>
              <a:t>   ng-click=“</a:t>
            </a:r>
            <a:r>
              <a:rPr lang="en-US" sz="1800" dirty="0" err="1" smtClean="0"/>
              <a:t>user.showAlert</a:t>
            </a:r>
            <a:r>
              <a:rPr lang="en-US" sz="1800" dirty="0" smtClean="0"/>
              <a:t>(‘hi’)”&gt;</a:t>
            </a:r>
          </a:p>
          <a:p>
            <a:r>
              <a:rPr lang="en-US" sz="1800" dirty="0" smtClean="0"/>
              <a:t>       Click Me </a:t>
            </a:r>
          </a:p>
          <a:p>
            <a:r>
              <a:rPr lang="en-US" sz="1800" dirty="0" smtClean="0"/>
              <a:t>&lt;/button</a:t>
            </a:r>
            <a:endParaRPr lang="en-US" sz="1800" dirty="0"/>
          </a:p>
        </p:txBody>
      </p:sp>
      <p:sp>
        <p:nvSpPr>
          <p:cNvPr id="4" name="Text Placeholder 3"/>
          <p:cNvSpPr>
            <a:spLocks noGrp="1"/>
          </p:cNvSpPr>
          <p:nvPr>
            <p:ph type="body" idx="2"/>
          </p:nvPr>
        </p:nvSpPr>
        <p:spPr>
          <a:xfrm>
            <a:off x="4692272" y="1860550"/>
            <a:ext cx="4141761" cy="2520950"/>
          </a:xfrm>
          <a:solidFill>
            <a:schemeClr val="tx1">
              <a:lumMod val="50000"/>
              <a:lumOff val="50000"/>
            </a:schemeClr>
          </a:solidFill>
        </p:spPr>
        <p:txBody>
          <a:bodyPr/>
          <a:lstStyle/>
          <a:p>
            <a:endParaRPr lang="en-US" sz="2000" dirty="0" smtClean="0"/>
          </a:p>
          <a:p>
            <a:r>
              <a:rPr lang="en-US" sz="2000" dirty="0" smtClean="0"/>
              <a:t>  &lt;button </a:t>
            </a:r>
          </a:p>
          <a:p>
            <a:r>
              <a:rPr lang="en-US" sz="2000" dirty="0"/>
              <a:t> </a:t>
            </a:r>
            <a:r>
              <a:rPr lang="en-US" sz="2000" dirty="0" smtClean="0"/>
              <a:t>    (click)=“</a:t>
            </a:r>
            <a:r>
              <a:rPr lang="en-US" sz="2000" dirty="0" err="1" smtClean="0"/>
              <a:t>showAlert</a:t>
            </a:r>
            <a:r>
              <a:rPr lang="en-US" sz="2000" dirty="0" smtClean="0"/>
              <a:t>(‘hi’)”&gt;</a:t>
            </a:r>
          </a:p>
          <a:p>
            <a:r>
              <a:rPr lang="en-US" sz="2000" dirty="0" smtClean="0"/>
              <a:t>       Click Me</a:t>
            </a:r>
          </a:p>
          <a:p>
            <a:r>
              <a:rPr lang="en-US" sz="2000" dirty="0" smtClean="0"/>
              <a:t>  &lt;/button&gt;</a:t>
            </a:r>
          </a:p>
        </p:txBody>
      </p:sp>
      <p:sp>
        <p:nvSpPr>
          <p:cNvPr id="5" name="TextBox 4"/>
          <p:cNvSpPr txBox="1"/>
          <p:nvPr/>
        </p:nvSpPr>
        <p:spPr>
          <a:xfrm>
            <a:off x="1853554" y="1485900"/>
            <a:ext cx="950901" cy="307777"/>
          </a:xfrm>
          <a:prstGeom prst="rect">
            <a:avLst/>
          </a:prstGeom>
          <a:solidFill>
            <a:schemeClr val="accent3">
              <a:lumMod val="60000"/>
              <a:lumOff val="40000"/>
            </a:schemeClr>
          </a:solidFill>
        </p:spPr>
        <p:txBody>
          <a:bodyPr wrap="none" rtlCol="0">
            <a:spAutoFit/>
          </a:bodyPr>
          <a:lstStyle/>
          <a:p>
            <a:r>
              <a:rPr lang="en-US" dirty="0" smtClean="0"/>
              <a:t>Angular 1</a:t>
            </a:r>
            <a:endParaRPr lang="en-US" dirty="0"/>
          </a:p>
        </p:txBody>
      </p:sp>
      <p:sp>
        <p:nvSpPr>
          <p:cNvPr id="7" name="TextBox 6"/>
          <p:cNvSpPr txBox="1"/>
          <p:nvPr/>
        </p:nvSpPr>
        <p:spPr>
          <a:xfrm>
            <a:off x="6036874" y="1485899"/>
            <a:ext cx="950901" cy="307777"/>
          </a:xfrm>
          <a:prstGeom prst="rect">
            <a:avLst/>
          </a:prstGeom>
          <a:solidFill>
            <a:schemeClr val="accent3">
              <a:lumMod val="60000"/>
              <a:lumOff val="40000"/>
            </a:schemeClr>
          </a:solidFill>
        </p:spPr>
        <p:txBody>
          <a:bodyPr wrap="none" rtlCol="0">
            <a:spAutoFit/>
          </a:bodyPr>
          <a:lstStyle/>
          <a:p>
            <a:r>
              <a:rPr lang="en-US" dirty="0" smtClean="0"/>
              <a:t>Angular 2</a:t>
            </a:r>
            <a:endParaRPr lang="en-US" dirty="0"/>
          </a:p>
        </p:txBody>
      </p:sp>
    </p:spTree>
    <p:extLst>
      <p:ext uri="{BB962C8B-B14F-4D97-AF65-F5344CB8AC3E}">
        <p14:creationId xmlns:p14="http://schemas.microsoft.com/office/powerpoint/2010/main" val="318968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10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1000"/>
                                        <p:tgtEl>
                                          <p:spTgt spid="3">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checkerboard(across)">
                                      <p:cBhvr>
                                        <p:cTn id="13" dur="1000"/>
                                        <p:tgtEl>
                                          <p:spTgt spid="3">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checkerboard(across)">
                                      <p:cBhvr>
                                        <p:cTn id="16" dur="10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3">
                                            <p:txEl>
                                              <p:pRg st="2" end="2"/>
                                            </p:txEl>
                                          </p:spTgt>
                                        </p:tgtEl>
                                      </p:cBhvr>
                                      <p:by x="110000" y="110000"/>
                                    </p:animScale>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checkerboard(across)">
                                      <p:cBhvr>
                                        <p:cTn id="25" dur="1000"/>
                                        <p:tgtEl>
                                          <p:spTgt spid="4">
                                            <p:txEl>
                                              <p:pRg st="1" end="1"/>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checkerboard(across)">
                                      <p:cBhvr>
                                        <p:cTn id="28" dur="1000"/>
                                        <p:tgtEl>
                                          <p:spTgt spid="4">
                                            <p:txEl>
                                              <p:pRg st="2" end="2"/>
                                            </p:txEl>
                                          </p:spTgt>
                                        </p:tgtEl>
                                      </p:cBhvr>
                                    </p:animEffect>
                                  </p:childTnLst>
                                </p:cTn>
                              </p:par>
                              <p:par>
                                <p:cTn id="29" presetID="5" presetClass="entr" presetSubtype="1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checkerboard(across)">
                                      <p:cBhvr>
                                        <p:cTn id="31" dur="1000"/>
                                        <p:tgtEl>
                                          <p:spTgt spid="4">
                                            <p:txEl>
                                              <p:pRg st="3" end="3"/>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checkerboard(across)">
                                      <p:cBhvr>
                                        <p:cTn id="34" dur="1000"/>
                                        <p:tgtEl>
                                          <p:spTgt spid="4">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2000" fill="hold"/>
                                        <p:tgtEl>
                                          <p:spTgt spid="4">
                                            <p:txEl>
                                              <p:pRg st="2" end="2"/>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6AA"/>
                </a:solidFill>
                <a:latin typeface="Montserrat"/>
                <a:ea typeface="Montserrat"/>
                <a:cs typeface="Montserrat"/>
              </a:rPr>
              <a:t>Two Way Data Binding</a:t>
            </a:r>
            <a:endParaRPr lang="en-US" dirty="0">
              <a:solidFill>
                <a:srgbClr val="00B6AA"/>
              </a:solidFill>
              <a:latin typeface="Montserrat"/>
              <a:ea typeface="Montserrat"/>
              <a:cs typeface="Montserrat"/>
            </a:endParaRPr>
          </a:p>
        </p:txBody>
      </p:sp>
      <p:sp>
        <p:nvSpPr>
          <p:cNvPr id="3" name="Text Placeholder 2"/>
          <p:cNvSpPr>
            <a:spLocks noGrp="1"/>
          </p:cNvSpPr>
          <p:nvPr>
            <p:ph type="body" idx="1"/>
          </p:nvPr>
        </p:nvSpPr>
        <p:spPr>
          <a:xfrm>
            <a:off x="457200" y="1860550"/>
            <a:ext cx="3994500" cy="2520950"/>
          </a:xfrm>
          <a:solidFill>
            <a:schemeClr val="tx1">
              <a:lumMod val="50000"/>
              <a:lumOff val="50000"/>
            </a:schemeClr>
          </a:solidFill>
        </p:spPr>
        <p:txBody>
          <a:bodyPr/>
          <a:lstStyle/>
          <a:p>
            <a:endParaRPr lang="en-US" sz="2000" dirty="0" smtClean="0"/>
          </a:p>
          <a:p>
            <a:r>
              <a:rPr lang="en-US" sz="1800" dirty="0" smtClean="0"/>
              <a:t>&lt;input ng-model=“</a:t>
            </a:r>
            <a:r>
              <a:rPr lang="en-US" sz="1800" dirty="0" err="1" smtClean="0"/>
              <a:t>user.info.name</a:t>
            </a:r>
            <a:r>
              <a:rPr lang="en-US" sz="1800" dirty="0" smtClean="0"/>
              <a:t>”&gt;</a:t>
            </a:r>
          </a:p>
          <a:p>
            <a:endParaRPr lang="en-US" sz="1800" dirty="0"/>
          </a:p>
          <a:p>
            <a:r>
              <a:rPr lang="en-US" sz="1800" dirty="0" smtClean="0"/>
              <a:t>&lt;input ng-bind=“</a:t>
            </a:r>
            <a:r>
              <a:rPr lang="en-US" sz="1800" dirty="0" err="1" smtClean="0"/>
              <a:t>user.info.name</a:t>
            </a:r>
            <a:r>
              <a:rPr lang="en-US" sz="1800" dirty="0" smtClean="0"/>
              <a:t>”&gt;</a:t>
            </a:r>
            <a:endParaRPr lang="en-US" sz="1800" dirty="0"/>
          </a:p>
        </p:txBody>
      </p:sp>
      <p:sp>
        <p:nvSpPr>
          <p:cNvPr id="4" name="Text Placeholder 3"/>
          <p:cNvSpPr>
            <a:spLocks noGrp="1"/>
          </p:cNvSpPr>
          <p:nvPr>
            <p:ph type="body" idx="2"/>
          </p:nvPr>
        </p:nvSpPr>
        <p:spPr>
          <a:xfrm>
            <a:off x="4692273" y="1860550"/>
            <a:ext cx="3994500" cy="2520950"/>
          </a:xfrm>
          <a:solidFill>
            <a:schemeClr val="tx1">
              <a:lumMod val="50000"/>
              <a:lumOff val="50000"/>
            </a:schemeClr>
          </a:solidFill>
        </p:spPr>
        <p:txBody>
          <a:bodyPr/>
          <a:lstStyle/>
          <a:p>
            <a:endParaRPr lang="en-US" sz="2000" dirty="0" smtClean="0"/>
          </a:p>
          <a:p>
            <a:r>
              <a:rPr lang="en-US" sz="2000" dirty="0" smtClean="0"/>
              <a:t>&lt;input [(</a:t>
            </a:r>
            <a:r>
              <a:rPr lang="en-US" sz="2000" dirty="0" err="1" smtClean="0"/>
              <a:t>ngModel</a:t>
            </a:r>
            <a:r>
              <a:rPr lang="en-US" sz="2000" dirty="0" smtClean="0"/>
              <a:t>)]=“</a:t>
            </a:r>
            <a:r>
              <a:rPr lang="en-US" sz="2000" dirty="0" err="1" smtClean="0"/>
              <a:t>info.name</a:t>
            </a:r>
            <a:r>
              <a:rPr lang="en-US" sz="2000" dirty="0" smtClean="0"/>
              <a:t>”&gt;</a:t>
            </a:r>
            <a:endParaRPr lang="en-US" sz="2000" dirty="0"/>
          </a:p>
        </p:txBody>
      </p:sp>
      <p:sp>
        <p:nvSpPr>
          <p:cNvPr id="5" name="TextBox 4"/>
          <p:cNvSpPr txBox="1"/>
          <p:nvPr/>
        </p:nvSpPr>
        <p:spPr>
          <a:xfrm>
            <a:off x="1791561" y="1485900"/>
            <a:ext cx="950901" cy="307777"/>
          </a:xfrm>
          <a:prstGeom prst="rect">
            <a:avLst/>
          </a:prstGeom>
          <a:solidFill>
            <a:schemeClr val="accent3">
              <a:lumMod val="60000"/>
              <a:lumOff val="40000"/>
            </a:schemeClr>
          </a:solidFill>
        </p:spPr>
        <p:txBody>
          <a:bodyPr wrap="none" rtlCol="0">
            <a:spAutoFit/>
          </a:bodyPr>
          <a:lstStyle/>
          <a:p>
            <a:r>
              <a:rPr lang="en-US" dirty="0" smtClean="0"/>
              <a:t>Angular 1</a:t>
            </a:r>
            <a:endParaRPr lang="en-US" dirty="0"/>
          </a:p>
        </p:txBody>
      </p:sp>
      <p:sp>
        <p:nvSpPr>
          <p:cNvPr id="7" name="TextBox 6"/>
          <p:cNvSpPr txBox="1"/>
          <p:nvPr/>
        </p:nvSpPr>
        <p:spPr>
          <a:xfrm>
            <a:off x="6036874" y="1485899"/>
            <a:ext cx="950901" cy="307777"/>
          </a:xfrm>
          <a:prstGeom prst="rect">
            <a:avLst/>
          </a:prstGeom>
          <a:solidFill>
            <a:schemeClr val="accent3">
              <a:lumMod val="60000"/>
              <a:lumOff val="40000"/>
            </a:schemeClr>
          </a:solidFill>
        </p:spPr>
        <p:txBody>
          <a:bodyPr wrap="none" rtlCol="0">
            <a:spAutoFit/>
          </a:bodyPr>
          <a:lstStyle/>
          <a:p>
            <a:r>
              <a:rPr lang="en-US" dirty="0" smtClean="0"/>
              <a:t>Angular 2</a:t>
            </a:r>
            <a:endParaRPr lang="en-US" dirty="0"/>
          </a:p>
        </p:txBody>
      </p:sp>
    </p:spTree>
    <p:extLst>
      <p:ext uri="{BB962C8B-B14F-4D97-AF65-F5344CB8AC3E}">
        <p14:creationId xmlns:p14="http://schemas.microsoft.com/office/powerpoint/2010/main" val="259874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checkerboard(across)">
                                      <p:cBhvr>
                                        <p:cTn id="17"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6AA"/>
                </a:solidFill>
                <a:latin typeface="Montserrat"/>
                <a:ea typeface="Montserrat"/>
                <a:cs typeface="Montserrat"/>
              </a:rPr>
              <a:t>Services</a:t>
            </a:r>
            <a:endParaRPr lang="en-US" dirty="0">
              <a:solidFill>
                <a:srgbClr val="00B6AA"/>
              </a:solidFill>
              <a:latin typeface="Montserrat"/>
              <a:ea typeface="Montserrat"/>
              <a:cs typeface="Montserrat"/>
            </a:endParaRPr>
          </a:p>
        </p:txBody>
      </p:sp>
      <p:sp>
        <p:nvSpPr>
          <p:cNvPr id="5" name="TextBox 4"/>
          <p:cNvSpPr txBox="1"/>
          <p:nvPr/>
        </p:nvSpPr>
        <p:spPr>
          <a:xfrm>
            <a:off x="1450597" y="1287691"/>
            <a:ext cx="950901" cy="307777"/>
          </a:xfrm>
          <a:prstGeom prst="rect">
            <a:avLst/>
          </a:prstGeom>
          <a:solidFill>
            <a:schemeClr val="accent3">
              <a:lumMod val="60000"/>
              <a:lumOff val="40000"/>
            </a:schemeClr>
          </a:solidFill>
        </p:spPr>
        <p:txBody>
          <a:bodyPr wrap="none" rtlCol="0">
            <a:spAutoFit/>
          </a:bodyPr>
          <a:lstStyle/>
          <a:p>
            <a:r>
              <a:rPr lang="en-US" dirty="0" smtClean="0"/>
              <a:t>Angular 1</a:t>
            </a:r>
            <a:endParaRPr lang="en-US" dirty="0"/>
          </a:p>
        </p:txBody>
      </p:sp>
      <p:sp>
        <p:nvSpPr>
          <p:cNvPr id="7" name="TextBox 6"/>
          <p:cNvSpPr txBox="1"/>
          <p:nvPr/>
        </p:nvSpPr>
        <p:spPr>
          <a:xfrm>
            <a:off x="6005877" y="1287691"/>
            <a:ext cx="950901" cy="307777"/>
          </a:xfrm>
          <a:prstGeom prst="rect">
            <a:avLst/>
          </a:prstGeom>
          <a:solidFill>
            <a:schemeClr val="accent3">
              <a:lumMod val="60000"/>
              <a:lumOff val="40000"/>
            </a:schemeClr>
          </a:solidFill>
        </p:spPr>
        <p:txBody>
          <a:bodyPr wrap="none" rtlCol="0">
            <a:spAutoFit/>
          </a:bodyPr>
          <a:lstStyle/>
          <a:p>
            <a:r>
              <a:rPr lang="en-US" dirty="0" smtClean="0"/>
              <a:t>Angular 2</a:t>
            </a:r>
            <a:endParaRPr lang="en-US" dirty="0"/>
          </a:p>
        </p:txBody>
      </p:sp>
      <p:sp>
        <p:nvSpPr>
          <p:cNvPr id="6" name="Rectangle 5"/>
          <p:cNvSpPr/>
          <p:nvPr/>
        </p:nvSpPr>
        <p:spPr>
          <a:xfrm>
            <a:off x="1146871" y="1706662"/>
            <a:ext cx="1689315" cy="58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Factories</a:t>
            </a:r>
            <a:endParaRPr lang="en-US" dirty="0"/>
          </a:p>
        </p:txBody>
      </p:sp>
      <p:sp>
        <p:nvSpPr>
          <p:cNvPr id="8" name="Rectangle 7"/>
          <p:cNvSpPr/>
          <p:nvPr/>
        </p:nvSpPr>
        <p:spPr>
          <a:xfrm>
            <a:off x="1146870" y="2378955"/>
            <a:ext cx="1689315" cy="58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Services</a:t>
            </a:r>
            <a:endParaRPr lang="en-US" dirty="0"/>
          </a:p>
        </p:txBody>
      </p:sp>
      <p:sp>
        <p:nvSpPr>
          <p:cNvPr id="9" name="Rectangle 8"/>
          <p:cNvSpPr/>
          <p:nvPr/>
        </p:nvSpPr>
        <p:spPr>
          <a:xfrm>
            <a:off x="1146870" y="3051248"/>
            <a:ext cx="1689315" cy="58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Providers</a:t>
            </a:r>
            <a:endParaRPr lang="en-US"/>
          </a:p>
        </p:txBody>
      </p:sp>
      <p:sp>
        <p:nvSpPr>
          <p:cNvPr id="10" name="Rectangle 9"/>
          <p:cNvSpPr/>
          <p:nvPr/>
        </p:nvSpPr>
        <p:spPr>
          <a:xfrm>
            <a:off x="1146869" y="3702981"/>
            <a:ext cx="1689315" cy="58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Constants</a:t>
            </a:r>
            <a:endParaRPr lang="en-US" dirty="0"/>
          </a:p>
        </p:txBody>
      </p:sp>
      <p:sp>
        <p:nvSpPr>
          <p:cNvPr id="11" name="Rectangle 10"/>
          <p:cNvSpPr/>
          <p:nvPr/>
        </p:nvSpPr>
        <p:spPr>
          <a:xfrm>
            <a:off x="1146868" y="4375274"/>
            <a:ext cx="1689315" cy="58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Values</a:t>
            </a:r>
            <a:endParaRPr lang="en-US" dirty="0"/>
          </a:p>
        </p:txBody>
      </p:sp>
      <p:sp>
        <p:nvSpPr>
          <p:cNvPr id="12" name="Rectangle 11"/>
          <p:cNvSpPr/>
          <p:nvPr/>
        </p:nvSpPr>
        <p:spPr>
          <a:xfrm>
            <a:off x="5636669" y="2757157"/>
            <a:ext cx="1689315" cy="58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a:t>
            </a:r>
            <a:endParaRPr lang="en-US" dirty="0"/>
          </a:p>
        </p:txBody>
      </p:sp>
    </p:spTree>
    <p:extLst>
      <p:ext uri="{BB962C8B-B14F-4D97-AF65-F5344CB8AC3E}">
        <p14:creationId xmlns:p14="http://schemas.microsoft.com/office/powerpoint/2010/main" val="324190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667666" y="2702582"/>
            <a:ext cx="1689315" cy="58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a:t>
            </a:r>
            <a:endParaRPr lang="en-US" dirty="0"/>
          </a:p>
        </p:txBody>
      </p:sp>
      <p:sp>
        <p:nvSpPr>
          <p:cNvPr id="2" name="Title 1"/>
          <p:cNvSpPr>
            <a:spLocks noGrp="1"/>
          </p:cNvSpPr>
          <p:nvPr>
            <p:ph type="title"/>
          </p:nvPr>
        </p:nvSpPr>
        <p:spPr/>
        <p:txBody>
          <a:bodyPr/>
          <a:lstStyle/>
          <a:p>
            <a:pPr algn="ctr"/>
            <a:r>
              <a:rPr lang="en-US" dirty="0" smtClean="0">
                <a:solidFill>
                  <a:srgbClr val="00B6AA"/>
                </a:solidFill>
                <a:latin typeface="Montserrat"/>
                <a:ea typeface="Montserrat"/>
                <a:cs typeface="Montserrat"/>
              </a:rPr>
              <a:t>Services</a:t>
            </a:r>
            <a:endParaRPr lang="en-US" dirty="0">
              <a:solidFill>
                <a:srgbClr val="00B6AA"/>
              </a:solidFill>
              <a:latin typeface="Montserrat"/>
              <a:ea typeface="Montserrat"/>
              <a:cs typeface="Montserrat"/>
            </a:endParaRPr>
          </a:p>
        </p:txBody>
      </p:sp>
      <p:sp>
        <p:nvSpPr>
          <p:cNvPr id="3" name="Text Placeholder 2"/>
          <p:cNvSpPr>
            <a:spLocks noGrp="1"/>
          </p:cNvSpPr>
          <p:nvPr>
            <p:ph type="body" idx="1"/>
          </p:nvPr>
        </p:nvSpPr>
        <p:spPr>
          <a:xfrm>
            <a:off x="457200" y="1860550"/>
            <a:ext cx="3994500" cy="3036914"/>
          </a:xfrm>
          <a:solidFill>
            <a:schemeClr val="tx1">
              <a:lumMod val="50000"/>
              <a:lumOff val="50000"/>
            </a:schemeClr>
          </a:solidFill>
        </p:spPr>
        <p:txBody>
          <a:bodyPr/>
          <a:lstStyle/>
          <a:p>
            <a:r>
              <a:rPr lang="en-US" sz="1600" dirty="0"/>
              <a:t>(function () {</a:t>
            </a:r>
          </a:p>
          <a:p>
            <a:r>
              <a:rPr lang="en-US" sz="1600" dirty="0"/>
              <a:t>    angular</a:t>
            </a:r>
          </a:p>
          <a:p>
            <a:r>
              <a:rPr lang="en-US" sz="1600" dirty="0"/>
              <a:t>	.module(‘app’, [ ] )})</a:t>
            </a:r>
          </a:p>
          <a:p>
            <a:r>
              <a:rPr lang="en-US" sz="1600" dirty="0"/>
              <a:t>	</a:t>
            </a:r>
            <a:r>
              <a:rPr lang="en-US" sz="1600" dirty="0" smtClean="0"/>
              <a:t>.service(‘</a:t>
            </a:r>
            <a:r>
              <a:rPr lang="en-US" sz="1600" dirty="0" err="1" smtClean="0"/>
              <a:t>UserService</a:t>
            </a:r>
            <a:r>
              <a:rPr lang="en-US" sz="1600" dirty="0" smtClean="0"/>
              <a:t>’,     </a:t>
            </a:r>
            <a:r>
              <a:rPr lang="en-US" sz="1600" dirty="0"/>
              <a:t>	</a:t>
            </a:r>
            <a:r>
              <a:rPr lang="en-US" sz="1600" dirty="0" err="1" smtClean="0"/>
              <a:t>userService</a:t>
            </a:r>
            <a:r>
              <a:rPr lang="en-US" sz="1600" dirty="0" smtClean="0"/>
              <a:t>);</a:t>
            </a:r>
          </a:p>
          <a:p>
            <a:endParaRPr lang="en-US" sz="1600" dirty="0"/>
          </a:p>
          <a:p>
            <a:r>
              <a:rPr lang="en-US" sz="1600" dirty="0" smtClean="0"/>
              <a:t>function </a:t>
            </a:r>
            <a:r>
              <a:rPr lang="en-US" sz="1600" dirty="0" err="1" smtClean="0"/>
              <a:t>userService</a:t>
            </a:r>
            <a:r>
              <a:rPr lang="en-US" sz="1600" dirty="0" smtClean="0"/>
              <a:t>(){</a:t>
            </a:r>
            <a:endParaRPr lang="en-US" sz="1600" dirty="0"/>
          </a:p>
          <a:p>
            <a:r>
              <a:rPr lang="en-US" sz="1600" dirty="0"/>
              <a:t>  </a:t>
            </a:r>
            <a:r>
              <a:rPr lang="en-US" sz="1600" dirty="0" err="1" smtClean="0"/>
              <a:t>this.getUserInfo</a:t>
            </a:r>
            <a:r>
              <a:rPr lang="en-US" sz="1600" dirty="0" smtClean="0"/>
              <a:t> = function() {</a:t>
            </a:r>
          </a:p>
          <a:p>
            <a:r>
              <a:rPr lang="en-US" sz="1600" dirty="0"/>
              <a:t> </a:t>
            </a:r>
            <a:r>
              <a:rPr lang="en-US" sz="1600" dirty="0" smtClean="0"/>
              <a:t>     return [ {id:1, ’name’: ‘Rob’} ];</a:t>
            </a:r>
          </a:p>
          <a:p>
            <a:r>
              <a:rPr lang="en-US" sz="1600" dirty="0"/>
              <a:t>}</a:t>
            </a:r>
          </a:p>
          <a:p>
            <a:r>
              <a:rPr lang="en-US" sz="1600" dirty="0" smtClean="0"/>
              <a:t>} </a:t>
            </a:r>
            <a:r>
              <a:rPr lang="en-US" sz="1600" dirty="0"/>
              <a:t>)();</a:t>
            </a:r>
          </a:p>
          <a:p>
            <a:endParaRPr lang="en-US" sz="2400" dirty="0"/>
          </a:p>
        </p:txBody>
      </p:sp>
      <p:sp>
        <p:nvSpPr>
          <p:cNvPr id="4" name="Text Placeholder 3"/>
          <p:cNvSpPr>
            <a:spLocks noGrp="1"/>
          </p:cNvSpPr>
          <p:nvPr>
            <p:ph type="body" idx="2"/>
          </p:nvPr>
        </p:nvSpPr>
        <p:spPr>
          <a:xfrm>
            <a:off x="4572000" y="1860550"/>
            <a:ext cx="3994500" cy="3036914"/>
          </a:xfrm>
          <a:solidFill>
            <a:schemeClr val="tx1">
              <a:lumMod val="50000"/>
              <a:lumOff val="50000"/>
            </a:schemeClr>
          </a:solidFill>
        </p:spPr>
        <p:txBody>
          <a:bodyPr/>
          <a:lstStyle/>
          <a:p>
            <a:r>
              <a:rPr lang="en-US" sz="1600" dirty="0" smtClean="0"/>
              <a:t>Import { Injectable } from ‘@angular/core’;</a:t>
            </a:r>
          </a:p>
          <a:p>
            <a:endParaRPr lang="en-US" sz="1600" dirty="0"/>
          </a:p>
          <a:p>
            <a:r>
              <a:rPr lang="en-US" sz="1600" dirty="0" smtClean="0"/>
              <a:t>@Injectable</a:t>
            </a:r>
          </a:p>
          <a:p>
            <a:r>
              <a:rPr lang="en-US" sz="1600" dirty="0" smtClean="0"/>
              <a:t> export class </a:t>
            </a:r>
            <a:r>
              <a:rPr lang="en-US" sz="1600" dirty="0" err="1" smtClean="0"/>
              <a:t>UserService</a:t>
            </a:r>
            <a:r>
              <a:rPr lang="en-US" sz="1600" dirty="0" smtClean="0"/>
              <a:t> {</a:t>
            </a:r>
          </a:p>
          <a:p>
            <a:r>
              <a:rPr lang="en-US" sz="1600" dirty="0"/>
              <a:t> </a:t>
            </a:r>
            <a:r>
              <a:rPr lang="en-US" sz="1600" dirty="0" smtClean="0"/>
              <a:t>  </a:t>
            </a:r>
            <a:r>
              <a:rPr lang="en-US" sz="1600" dirty="0" err="1" smtClean="0"/>
              <a:t>getUserInfo</a:t>
            </a:r>
            <a:r>
              <a:rPr lang="en-US" sz="1600" dirty="0" smtClean="0"/>
              <a:t> = () =&gt; [</a:t>
            </a:r>
          </a:p>
          <a:p>
            <a:r>
              <a:rPr lang="en-US" sz="1600" dirty="0"/>
              <a:t> </a:t>
            </a:r>
            <a:r>
              <a:rPr lang="en-US" sz="1600" dirty="0" smtClean="0"/>
              <a:t>    {</a:t>
            </a:r>
            <a:r>
              <a:rPr lang="en-US" sz="1600" dirty="0"/>
              <a:t>id:1, ’name’: ‘Rob</a:t>
            </a:r>
            <a:r>
              <a:rPr lang="en-US" sz="1600" dirty="0" smtClean="0"/>
              <a:t>’}</a:t>
            </a:r>
          </a:p>
          <a:p>
            <a:r>
              <a:rPr lang="en-US" sz="1600" dirty="0"/>
              <a:t> </a:t>
            </a:r>
            <a:r>
              <a:rPr lang="en-US" sz="1600" dirty="0" smtClean="0"/>
              <a:t>  ];</a:t>
            </a:r>
          </a:p>
          <a:p>
            <a:r>
              <a:rPr lang="en-US" sz="1600" dirty="0"/>
              <a:t>}</a:t>
            </a:r>
          </a:p>
        </p:txBody>
      </p:sp>
      <p:sp>
        <p:nvSpPr>
          <p:cNvPr id="5" name="TextBox 4"/>
          <p:cNvSpPr txBox="1"/>
          <p:nvPr/>
        </p:nvSpPr>
        <p:spPr>
          <a:xfrm>
            <a:off x="1900049" y="1485900"/>
            <a:ext cx="950901" cy="307777"/>
          </a:xfrm>
          <a:prstGeom prst="rect">
            <a:avLst/>
          </a:prstGeom>
          <a:solidFill>
            <a:schemeClr val="accent3">
              <a:lumMod val="60000"/>
              <a:lumOff val="40000"/>
            </a:schemeClr>
          </a:solidFill>
        </p:spPr>
        <p:txBody>
          <a:bodyPr wrap="none" rtlCol="0">
            <a:spAutoFit/>
          </a:bodyPr>
          <a:lstStyle/>
          <a:p>
            <a:r>
              <a:rPr lang="en-US" dirty="0" smtClean="0"/>
              <a:t>Angular 1</a:t>
            </a:r>
            <a:endParaRPr lang="en-US" dirty="0"/>
          </a:p>
        </p:txBody>
      </p:sp>
      <p:sp>
        <p:nvSpPr>
          <p:cNvPr id="7" name="TextBox 6"/>
          <p:cNvSpPr txBox="1"/>
          <p:nvPr/>
        </p:nvSpPr>
        <p:spPr>
          <a:xfrm>
            <a:off x="6036874" y="1485899"/>
            <a:ext cx="950901" cy="307777"/>
          </a:xfrm>
          <a:prstGeom prst="rect">
            <a:avLst/>
          </a:prstGeom>
          <a:solidFill>
            <a:schemeClr val="accent3">
              <a:lumMod val="60000"/>
              <a:lumOff val="40000"/>
            </a:schemeClr>
          </a:solidFill>
        </p:spPr>
        <p:txBody>
          <a:bodyPr wrap="none" rtlCol="0">
            <a:spAutoFit/>
          </a:bodyPr>
          <a:lstStyle/>
          <a:p>
            <a:r>
              <a:rPr lang="en-US" dirty="0" smtClean="0"/>
              <a:t>Angular 2</a:t>
            </a:r>
            <a:endParaRPr lang="en-US" dirty="0"/>
          </a:p>
        </p:txBody>
      </p:sp>
    </p:spTree>
    <p:extLst>
      <p:ext uri="{BB962C8B-B14F-4D97-AF65-F5344CB8AC3E}">
        <p14:creationId xmlns:p14="http://schemas.microsoft.com/office/powerpoint/2010/main" val="427257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5" presetClass="entr" presetSubtype="1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checkerboard(across)">
                                      <p:cBhvr>
                                        <p:cTn id="9" dur="1000"/>
                                        <p:tgtEl>
                                          <p:spTgt spid="3">
                                            <p:txEl>
                                              <p:pRg st="0" end="0"/>
                                            </p:txEl>
                                          </p:spTgt>
                                        </p:tgtEl>
                                      </p:cBhvr>
                                    </p:animEffect>
                                  </p:childTnLst>
                                </p:cTn>
                              </p:par>
                              <p:par>
                                <p:cTn id="10" presetID="5" presetClass="entr" presetSubtype="1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1000"/>
                                        <p:tgtEl>
                                          <p:spTgt spid="3">
                                            <p:txEl>
                                              <p:pRg st="1" end="1"/>
                                            </p:txEl>
                                          </p:spTgt>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1000"/>
                                        <p:tgtEl>
                                          <p:spTgt spid="3">
                                            <p:txEl>
                                              <p:pRg st="2" end="2"/>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heckerboard(across)">
                                      <p:cBhvr>
                                        <p:cTn id="18" dur="1000"/>
                                        <p:tgtEl>
                                          <p:spTgt spid="3">
                                            <p:txEl>
                                              <p:pRg st="3" end="3"/>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checkerboard(across)">
                                      <p:cBhvr>
                                        <p:cTn id="21" dur="1000"/>
                                        <p:tgtEl>
                                          <p:spTgt spid="3">
                                            <p:txEl>
                                              <p:pRg st="5" end="5"/>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checkerboard(across)">
                                      <p:cBhvr>
                                        <p:cTn id="24" dur="1000"/>
                                        <p:tgtEl>
                                          <p:spTgt spid="3">
                                            <p:txEl>
                                              <p:pRg st="6" end="6"/>
                                            </p:txEl>
                                          </p:spTgt>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checkerboard(across)">
                                      <p:cBhvr>
                                        <p:cTn id="27" dur="1000"/>
                                        <p:tgtEl>
                                          <p:spTgt spid="3">
                                            <p:txEl>
                                              <p:pRg st="7" end="7"/>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checkerboard(across)">
                                      <p:cBhvr>
                                        <p:cTn id="30" dur="1000"/>
                                        <p:tgtEl>
                                          <p:spTgt spid="3">
                                            <p:txEl>
                                              <p:pRg st="8" end="8"/>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checkerboard(across)">
                                      <p:cBhvr>
                                        <p:cTn id="33" dur="10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nodeType="clickEffect">
                                  <p:stCondLst>
                                    <p:cond delay="0"/>
                                  </p:stCondLst>
                                  <p:childTnLst>
                                    <p:animScale>
                                      <p:cBhvr>
                                        <p:cTn id="37" dur="2000" fill="hold"/>
                                        <p:tgtEl>
                                          <p:spTgt spid="3">
                                            <p:txEl>
                                              <p:pRg st="3" end="3"/>
                                            </p:txEl>
                                          </p:spTgt>
                                        </p:tgtEl>
                                      </p:cBhvr>
                                      <p:by x="110000" y="110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
                                            <p:bg/>
                                          </p:spTgt>
                                        </p:tgtEl>
                                        <p:attrNameLst>
                                          <p:attrName>style.visibility</p:attrName>
                                        </p:attrNameLst>
                                      </p:cBhvr>
                                      <p:to>
                                        <p:strVal val="visible"/>
                                      </p:to>
                                    </p:set>
                                  </p:childTnLst>
                                </p:cTn>
                              </p:par>
                              <p:par>
                                <p:cTn id="42" presetID="5" presetClass="entr" presetSubtype="10" fill="hold" grpId="0" nodeType="withEffect">
                                  <p:stCondLst>
                                    <p:cond delay="0"/>
                                  </p:stCondLst>
                                  <p:childTnLst>
                                    <p:set>
                                      <p:cBhvr>
                                        <p:cTn id="43" dur="1" fill="hold">
                                          <p:stCondLst>
                                            <p:cond delay="0"/>
                                          </p:stCondLst>
                                        </p:cTn>
                                        <p:tgtEl>
                                          <p:spTgt spid="4">
                                            <p:txEl>
                                              <p:pRg st="0" end="0"/>
                                            </p:txEl>
                                          </p:spTgt>
                                        </p:tgtEl>
                                        <p:attrNameLst>
                                          <p:attrName>style.visibility</p:attrName>
                                        </p:attrNameLst>
                                      </p:cBhvr>
                                      <p:to>
                                        <p:strVal val="visible"/>
                                      </p:to>
                                    </p:set>
                                    <p:animEffect transition="in" filter="checkerboard(across)">
                                      <p:cBhvr>
                                        <p:cTn id="44" dur="500"/>
                                        <p:tgtEl>
                                          <p:spTgt spid="4">
                                            <p:txEl>
                                              <p:pRg st="0" end="0"/>
                                            </p:txEl>
                                          </p:spTgt>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checkerboard(across)">
                                      <p:cBhvr>
                                        <p:cTn id="47" dur="1000"/>
                                        <p:tgtEl>
                                          <p:spTgt spid="4">
                                            <p:txEl>
                                              <p:pRg st="2" end="2"/>
                                            </p:txEl>
                                          </p:spTgt>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4">
                                            <p:txEl>
                                              <p:pRg st="3" end="3"/>
                                            </p:txEl>
                                          </p:spTgt>
                                        </p:tgtEl>
                                        <p:attrNameLst>
                                          <p:attrName>style.visibility</p:attrName>
                                        </p:attrNameLst>
                                      </p:cBhvr>
                                      <p:to>
                                        <p:strVal val="visible"/>
                                      </p:to>
                                    </p:set>
                                    <p:animEffect transition="in" filter="checkerboard(across)">
                                      <p:cBhvr>
                                        <p:cTn id="50" dur="1000"/>
                                        <p:tgtEl>
                                          <p:spTgt spid="4">
                                            <p:txEl>
                                              <p:pRg st="3" end="3"/>
                                            </p:txEl>
                                          </p:spTgt>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animEffect transition="in" filter="checkerboard(across)">
                                      <p:cBhvr>
                                        <p:cTn id="53" dur="1000"/>
                                        <p:tgtEl>
                                          <p:spTgt spid="4">
                                            <p:txEl>
                                              <p:pRg st="4" end="4"/>
                                            </p:txEl>
                                          </p:spTgt>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checkerboard(across)">
                                      <p:cBhvr>
                                        <p:cTn id="56" dur="1000"/>
                                        <p:tgtEl>
                                          <p:spTgt spid="4">
                                            <p:txEl>
                                              <p:pRg st="5" end="5"/>
                                            </p:txEl>
                                          </p:spTgt>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4">
                                            <p:txEl>
                                              <p:pRg st="6" end="6"/>
                                            </p:txEl>
                                          </p:spTgt>
                                        </p:tgtEl>
                                        <p:attrNameLst>
                                          <p:attrName>style.visibility</p:attrName>
                                        </p:attrNameLst>
                                      </p:cBhvr>
                                      <p:to>
                                        <p:strVal val="visible"/>
                                      </p:to>
                                    </p:set>
                                    <p:animEffect transition="in" filter="checkerboard(across)">
                                      <p:cBhvr>
                                        <p:cTn id="59" dur="1000"/>
                                        <p:tgtEl>
                                          <p:spTgt spid="4">
                                            <p:txEl>
                                              <p:pRg st="6" end="6"/>
                                            </p:txEl>
                                          </p:spTgt>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4">
                                            <p:txEl>
                                              <p:pRg st="7" end="7"/>
                                            </p:txEl>
                                          </p:spTgt>
                                        </p:tgtEl>
                                        <p:attrNameLst>
                                          <p:attrName>style.visibility</p:attrName>
                                        </p:attrNameLst>
                                      </p:cBhvr>
                                      <p:to>
                                        <p:strVal val="visible"/>
                                      </p:to>
                                    </p:set>
                                    <p:animEffect transition="in" filter="checkerboard(across)">
                                      <p:cBhvr>
                                        <p:cTn id="62" dur="1000"/>
                                        <p:tgtEl>
                                          <p:spTgt spid="4">
                                            <p:txEl>
                                              <p:pRg st="7" end="7"/>
                                            </p:txEl>
                                          </p:spTgt>
                                        </p:tgtEl>
                                      </p:cBhvr>
                                    </p:animEffect>
                                  </p:childTnLst>
                                </p:cTn>
                              </p:par>
                              <p:par>
                                <p:cTn id="63" presetID="1" presetClass="exit"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6" presetClass="emph" presetSubtype="0" fill="hold" nodeType="clickEffect">
                                  <p:stCondLst>
                                    <p:cond delay="0"/>
                                  </p:stCondLst>
                                  <p:childTnLst>
                                    <p:animScale>
                                      <p:cBhvr>
                                        <p:cTn id="68" dur="2000" fill="hold"/>
                                        <p:tgtEl>
                                          <p:spTgt spid="4">
                                            <p:txEl>
                                              <p:pRg st="3" end="3"/>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animBg="1"/>
      <p:bldP spid="4" grpId="0"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6AA"/>
                </a:solidFill>
                <a:latin typeface="Montserrat"/>
                <a:ea typeface="Montserrat"/>
                <a:cs typeface="Montserrat"/>
              </a:rPr>
              <a:t>Dependency Injection</a:t>
            </a:r>
            <a:endParaRPr lang="en-US" dirty="0">
              <a:solidFill>
                <a:srgbClr val="00B6AA"/>
              </a:solidFill>
              <a:latin typeface="Montserrat"/>
              <a:ea typeface="Montserrat"/>
              <a:cs typeface="Montserrat"/>
            </a:endParaRPr>
          </a:p>
        </p:txBody>
      </p:sp>
      <p:sp>
        <p:nvSpPr>
          <p:cNvPr id="3" name="Text Placeholder 2"/>
          <p:cNvSpPr>
            <a:spLocks noGrp="1"/>
          </p:cNvSpPr>
          <p:nvPr>
            <p:ph type="body" idx="1"/>
          </p:nvPr>
        </p:nvSpPr>
        <p:spPr>
          <a:xfrm>
            <a:off x="247973" y="1860549"/>
            <a:ext cx="4203727" cy="3083409"/>
          </a:xfrm>
          <a:solidFill>
            <a:schemeClr val="tx1">
              <a:lumMod val="50000"/>
              <a:lumOff val="50000"/>
            </a:schemeClr>
          </a:solidFill>
        </p:spPr>
        <p:txBody>
          <a:bodyPr/>
          <a:lstStyle/>
          <a:p>
            <a:r>
              <a:rPr lang="en-US" sz="1600" dirty="0"/>
              <a:t>(function () {</a:t>
            </a:r>
          </a:p>
          <a:p>
            <a:r>
              <a:rPr lang="en-US" sz="1600" dirty="0"/>
              <a:t>    </a:t>
            </a:r>
            <a:r>
              <a:rPr lang="en-US" sz="1600" dirty="0" err="1" smtClean="0"/>
              <a:t>angular.module</a:t>
            </a:r>
            <a:r>
              <a:rPr lang="en-US" sz="1600" dirty="0"/>
              <a:t>(‘app’, [ ] )})</a:t>
            </a:r>
          </a:p>
          <a:p>
            <a:r>
              <a:rPr lang="en-US" sz="1600" dirty="0"/>
              <a:t>	.controller(‘</a:t>
            </a:r>
            <a:r>
              <a:rPr lang="en-US" sz="1600" dirty="0" err="1"/>
              <a:t>UserController</a:t>
            </a:r>
            <a:r>
              <a:rPr lang="en-US" sz="1600" dirty="0"/>
              <a:t>’,     	</a:t>
            </a:r>
            <a:r>
              <a:rPr lang="en-US" sz="1600" dirty="0" err="1"/>
              <a:t>userController</a:t>
            </a:r>
            <a:r>
              <a:rPr lang="en-US" sz="1600" dirty="0" smtClean="0"/>
              <a:t>);</a:t>
            </a:r>
          </a:p>
          <a:p>
            <a:endParaRPr lang="en-US" sz="1600" dirty="0"/>
          </a:p>
          <a:p>
            <a:r>
              <a:rPr lang="en-US" sz="1600" dirty="0" smtClean="0"/>
              <a:t>  </a:t>
            </a:r>
            <a:r>
              <a:rPr lang="en-US" sz="1600" dirty="0" err="1" smtClean="0"/>
              <a:t>userController</a:t>
            </a:r>
            <a:r>
              <a:rPr lang="en-US" sz="1600" dirty="0" smtClean="0"/>
              <a:t>.$inject = [‘</a:t>
            </a:r>
            <a:r>
              <a:rPr lang="en-US" sz="1600" dirty="0" err="1" smtClean="0"/>
              <a:t>UserService</a:t>
            </a:r>
            <a:r>
              <a:rPr lang="en-US" sz="1600" dirty="0" smtClean="0"/>
              <a:t>’];</a:t>
            </a:r>
            <a:endParaRPr lang="en-US" sz="1600" dirty="0"/>
          </a:p>
          <a:p>
            <a:r>
              <a:rPr lang="en-US" sz="1600" dirty="0" smtClean="0"/>
              <a:t> function </a:t>
            </a:r>
            <a:r>
              <a:rPr lang="en-US" sz="1600" dirty="0" err="1" smtClean="0"/>
              <a:t>userController</a:t>
            </a:r>
            <a:r>
              <a:rPr lang="en-US" sz="1600" dirty="0" smtClean="0"/>
              <a:t>(</a:t>
            </a:r>
            <a:r>
              <a:rPr lang="en-US" sz="1600" dirty="0" err="1"/>
              <a:t>UserService</a:t>
            </a:r>
            <a:r>
              <a:rPr lang="en-US" sz="1600" dirty="0" smtClean="0"/>
              <a:t>){</a:t>
            </a:r>
            <a:endParaRPr lang="en-US" sz="1600" dirty="0"/>
          </a:p>
          <a:p>
            <a:r>
              <a:rPr lang="en-US" sz="1600" dirty="0"/>
              <a:t>  </a:t>
            </a:r>
            <a:r>
              <a:rPr lang="en-US" sz="1600" dirty="0" smtClean="0"/>
              <a:t> </a:t>
            </a:r>
            <a:r>
              <a:rPr lang="en-US" sz="1600" dirty="0" err="1" smtClean="0"/>
              <a:t>var</a:t>
            </a:r>
            <a:r>
              <a:rPr lang="en-US" sz="1600" dirty="0" smtClean="0"/>
              <a:t> </a:t>
            </a:r>
            <a:r>
              <a:rPr lang="en-US" sz="1600" dirty="0"/>
              <a:t>user = this</a:t>
            </a:r>
            <a:r>
              <a:rPr lang="en-US" sz="1600" dirty="0" smtClean="0"/>
              <a:t>;</a:t>
            </a:r>
          </a:p>
          <a:p>
            <a:endParaRPr lang="en-US" sz="1600" dirty="0"/>
          </a:p>
          <a:p>
            <a:r>
              <a:rPr lang="en-US" sz="1600" dirty="0"/>
              <a:t>   </a:t>
            </a:r>
            <a:r>
              <a:rPr lang="en-US" sz="1600" dirty="0" err="1"/>
              <a:t>var</a:t>
            </a:r>
            <a:r>
              <a:rPr lang="en-US" sz="1600" dirty="0"/>
              <a:t> info</a:t>
            </a:r>
            <a:r>
              <a:rPr lang="en-US" sz="1600" dirty="0" smtClean="0"/>
              <a:t>=</a:t>
            </a:r>
            <a:r>
              <a:rPr lang="en-US" sz="1600" dirty="0"/>
              <a:t> </a:t>
            </a:r>
            <a:r>
              <a:rPr lang="en-US" sz="1600" dirty="0" err="1" smtClean="0"/>
              <a:t>UserService.getUserInfo</a:t>
            </a:r>
            <a:r>
              <a:rPr lang="en-US" sz="1600" dirty="0" smtClean="0"/>
              <a:t>();</a:t>
            </a:r>
          </a:p>
          <a:p>
            <a:endParaRPr lang="en-US" sz="1600" dirty="0" smtClean="0"/>
          </a:p>
          <a:p>
            <a:r>
              <a:rPr lang="en-US" sz="1600" dirty="0" smtClean="0"/>
              <a:t>} </a:t>
            </a:r>
            <a:r>
              <a:rPr lang="en-US" sz="1600" dirty="0"/>
              <a:t>)();</a:t>
            </a:r>
          </a:p>
          <a:p>
            <a:endParaRPr lang="en-US" sz="1600" dirty="0"/>
          </a:p>
        </p:txBody>
      </p:sp>
      <p:sp>
        <p:nvSpPr>
          <p:cNvPr id="4" name="Text Placeholder 3"/>
          <p:cNvSpPr>
            <a:spLocks noGrp="1"/>
          </p:cNvSpPr>
          <p:nvPr>
            <p:ph type="body" idx="2"/>
          </p:nvPr>
        </p:nvSpPr>
        <p:spPr>
          <a:xfrm>
            <a:off x="4572000" y="1860549"/>
            <a:ext cx="4231037" cy="3083409"/>
          </a:xfrm>
          <a:solidFill>
            <a:schemeClr val="tx1">
              <a:lumMod val="50000"/>
              <a:lumOff val="50000"/>
            </a:schemeClr>
          </a:solidFill>
        </p:spPr>
        <p:txBody>
          <a:bodyPr/>
          <a:lstStyle/>
          <a:p>
            <a:r>
              <a:rPr lang="en-US" sz="1400" dirty="0"/>
              <a:t>Import { component } from ‘@angular/core’;</a:t>
            </a:r>
          </a:p>
          <a:p>
            <a:endParaRPr lang="en-US" sz="1400" dirty="0"/>
          </a:p>
          <a:p>
            <a:r>
              <a:rPr lang="en-US" sz="1400" dirty="0"/>
              <a:t>@component({</a:t>
            </a:r>
          </a:p>
          <a:p>
            <a:r>
              <a:rPr lang="en-US" sz="1400" dirty="0"/>
              <a:t>  selector: ‘user-info’,</a:t>
            </a:r>
          </a:p>
          <a:p>
            <a:r>
              <a:rPr lang="en-US" sz="1400" dirty="0"/>
              <a:t>  template: &lt;h2&gt;{{</a:t>
            </a:r>
            <a:r>
              <a:rPr lang="en-US" sz="1400" dirty="0" err="1"/>
              <a:t>info.name</a:t>
            </a:r>
            <a:r>
              <a:rPr lang="en-US" sz="1400" dirty="0"/>
              <a:t>}}&lt;/h2&gt;</a:t>
            </a:r>
          </a:p>
          <a:p>
            <a:r>
              <a:rPr lang="en-US" sz="1400" dirty="0"/>
              <a:t>})</a:t>
            </a:r>
          </a:p>
          <a:p>
            <a:r>
              <a:rPr lang="en-US" sz="1400" dirty="0"/>
              <a:t>export class </a:t>
            </a:r>
            <a:r>
              <a:rPr lang="en-US" sz="1400" dirty="0" err="1"/>
              <a:t>UserController</a:t>
            </a:r>
            <a:r>
              <a:rPr lang="en-US" sz="1400" dirty="0"/>
              <a:t> {</a:t>
            </a:r>
          </a:p>
          <a:p>
            <a:r>
              <a:rPr lang="en-US" sz="1400" dirty="0"/>
              <a:t>   </a:t>
            </a:r>
            <a:r>
              <a:rPr lang="en-US" sz="1400" dirty="0" smtClean="0"/>
              <a:t>info = </a:t>
            </a:r>
            <a:r>
              <a:rPr lang="en-US" sz="1400" dirty="0" err="1" smtClean="0"/>
              <a:t>this.userService.getUserInfo</a:t>
            </a:r>
            <a:r>
              <a:rPr lang="en-US" sz="1400" dirty="0" smtClean="0"/>
              <a:t>(); </a:t>
            </a:r>
          </a:p>
          <a:p>
            <a:endParaRPr lang="en-US" sz="1400" dirty="0"/>
          </a:p>
          <a:p>
            <a:r>
              <a:rPr lang="en-US" sz="1400" dirty="0" smtClean="0"/>
              <a:t>   constructor(private </a:t>
            </a:r>
            <a:r>
              <a:rPr lang="en-US" sz="1400" dirty="0" err="1" smtClean="0"/>
              <a:t>userService</a:t>
            </a:r>
            <a:r>
              <a:rPr lang="en-US" sz="1400" dirty="0" smtClean="0"/>
              <a:t>: </a:t>
            </a:r>
            <a:r>
              <a:rPr lang="en-US" sz="1400" dirty="0" err="1" smtClean="0"/>
              <a:t>UserService</a:t>
            </a:r>
            <a:r>
              <a:rPr lang="en-US" sz="1400" dirty="0" smtClean="0"/>
              <a:t>) { }</a:t>
            </a:r>
          </a:p>
          <a:p>
            <a:endParaRPr lang="en-US" sz="1400" dirty="0"/>
          </a:p>
          <a:p>
            <a:r>
              <a:rPr lang="en-US" sz="1400" dirty="0"/>
              <a:t>};</a:t>
            </a:r>
          </a:p>
          <a:p>
            <a:endParaRPr lang="en-US" sz="1400" dirty="0"/>
          </a:p>
          <a:p>
            <a:endParaRPr lang="en-US" sz="1400" dirty="0"/>
          </a:p>
          <a:p>
            <a:endParaRPr lang="en-US" sz="1400" dirty="0"/>
          </a:p>
        </p:txBody>
      </p:sp>
      <p:sp>
        <p:nvSpPr>
          <p:cNvPr id="5" name="TextBox 4"/>
          <p:cNvSpPr txBox="1"/>
          <p:nvPr/>
        </p:nvSpPr>
        <p:spPr>
          <a:xfrm>
            <a:off x="1791561" y="1485900"/>
            <a:ext cx="950901" cy="307777"/>
          </a:xfrm>
          <a:prstGeom prst="rect">
            <a:avLst/>
          </a:prstGeom>
          <a:solidFill>
            <a:schemeClr val="accent3">
              <a:lumMod val="60000"/>
              <a:lumOff val="40000"/>
            </a:schemeClr>
          </a:solidFill>
        </p:spPr>
        <p:txBody>
          <a:bodyPr wrap="none" rtlCol="0">
            <a:spAutoFit/>
          </a:bodyPr>
          <a:lstStyle/>
          <a:p>
            <a:r>
              <a:rPr lang="en-US" dirty="0" smtClean="0"/>
              <a:t>Angular 1</a:t>
            </a:r>
            <a:endParaRPr lang="en-US" dirty="0"/>
          </a:p>
        </p:txBody>
      </p:sp>
      <p:sp>
        <p:nvSpPr>
          <p:cNvPr id="7" name="TextBox 6"/>
          <p:cNvSpPr txBox="1"/>
          <p:nvPr/>
        </p:nvSpPr>
        <p:spPr>
          <a:xfrm>
            <a:off x="6036874" y="1485899"/>
            <a:ext cx="950901" cy="307777"/>
          </a:xfrm>
          <a:prstGeom prst="rect">
            <a:avLst/>
          </a:prstGeom>
          <a:solidFill>
            <a:schemeClr val="accent3">
              <a:lumMod val="60000"/>
              <a:lumOff val="40000"/>
            </a:schemeClr>
          </a:solidFill>
        </p:spPr>
        <p:txBody>
          <a:bodyPr wrap="none" rtlCol="0">
            <a:spAutoFit/>
          </a:bodyPr>
          <a:lstStyle/>
          <a:p>
            <a:r>
              <a:rPr lang="en-US" dirty="0" smtClean="0"/>
              <a:t>Angular 2</a:t>
            </a:r>
            <a:endParaRPr lang="en-US" dirty="0"/>
          </a:p>
        </p:txBody>
      </p:sp>
    </p:spTree>
    <p:extLst>
      <p:ext uri="{BB962C8B-B14F-4D97-AF65-F5344CB8AC3E}">
        <p14:creationId xmlns:p14="http://schemas.microsoft.com/office/powerpoint/2010/main" val="191591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10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10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10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checkerboard(across)">
                                      <p:cBhvr>
                                        <p:cTn id="16" dur="1000"/>
                                        <p:tgtEl>
                                          <p:spTgt spid="3">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checkerboard(across)">
                                      <p:cBhvr>
                                        <p:cTn id="19" dur="1000"/>
                                        <p:tgtEl>
                                          <p:spTgt spid="3">
                                            <p:txEl>
                                              <p:pRg st="5" end="5"/>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1000"/>
                                        <p:tgtEl>
                                          <p:spTgt spid="3">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checkerboard(across)">
                                      <p:cBhvr>
                                        <p:cTn id="25" dur="1000"/>
                                        <p:tgtEl>
                                          <p:spTgt spid="3">
                                            <p:txEl>
                                              <p:pRg st="8" end="8"/>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28" dur="10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childTnLst>
                                    <p:animScale>
                                      <p:cBhvr>
                                        <p:cTn id="32" dur="2000" fill="hold"/>
                                        <p:tgtEl>
                                          <p:spTgt spid="3">
                                            <p:txEl>
                                              <p:pRg st="4" end="4"/>
                                            </p:txEl>
                                          </p:spTgt>
                                        </p:tgtEl>
                                      </p:cBhvr>
                                      <p:by x="110000" y="110000"/>
                                    </p:animScale>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checkerboard(across)">
                                      <p:cBhvr>
                                        <p:cTn id="37" dur="1000"/>
                                        <p:tgtEl>
                                          <p:spTgt spid="4">
                                            <p:txEl>
                                              <p:pRg st="0" end="0"/>
                                            </p:txEl>
                                          </p:spTgt>
                                        </p:tgtEl>
                                      </p:cBhvr>
                                    </p:animEffect>
                                  </p:childTnLst>
                                </p:cTn>
                              </p:par>
                              <p:par>
                                <p:cTn id="38" presetID="5" presetClass="entr" presetSubtype="10" fill="hold"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checkerboard(across)">
                                      <p:cBhvr>
                                        <p:cTn id="40" dur="1000"/>
                                        <p:tgtEl>
                                          <p:spTgt spid="4">
                                            <p:txEl>
                                              <p:pRg st="2" end="2"/>
                                            </p:txEl>
                                          </p:spTgt>
                                        </p:tgtEl>
                                      </p:cBhvr>
                                    </p:animEffect>
                                  </p:childTnLst>
                                </p:cTn>
                              </p:par>
                              <p:par>
                                <p:cTn id="41" presetID="5" presetClass="entr" presetSubtype="10" fill="hold"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checkerboard(across)">
                                      <p:cBhvr>
                                        <p:cTn id="43" dur="1000"/>
                                        <p:tgtEl>
                                          <p:spTgt spid="4">
                                            <p:txEl>
                                              <p:pRg st="3" end="3"/>
                                            </p:txEl>
                                          </p:spTgt>
                                        </p:tgtEl>
                                      </p:cBhvr>
                                    </p:animEffect>
                                  </p:childTnLst>
                                </p:cTn>
                              </p:par>
                              <p:par>
                                <p:cTn id="44" presetID="5" presetClass="entr" presetSubtype="1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checkerboard(across)">
                                      <p:cBhvr>
                                        <p:cTn id="46" dur="1000"/>
                                        <p:tgtEl>
                                          <p:spTgt spid="4">
                                            <p:txEl>
                                              <p:pRg st="4" end="4"/>
                                            </p:txEl>
                                          </p:spTgt>
                                        </p:tgtEl>
                                      </p:cBhvr>
                                    </p:animEffect>
                                  </p:childTnLst>
                                </p:cTn>
                              </p:par>
                              <p:par>
                                <p:cTn id="47" presetID="5" presetClass="entr" presetSubtype="1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checkerboard(across)">
                                      <p:cBhvr>
                                        <p:cTn id="49" dur="1000"/>
                                        <p:tgtEl>
                                          <p:spTgt spid="4">
                                            <p:txEl>
                                              <p:pRg st="5" end="5"/>
                                            </p:txEl>
                                          </p:spTgt>
                                        </p:tgtEl>
                                      </p:cBhvr>
                                    </p:animEffect>
                                  </p:childTnLst>
                                </p:cTn>
                              </p:par>
                              <p:par>
                                <p:cTn id="50" presetID="5" presetClass="entr" presetSubtype="1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checkerboard(across)">
                                      <p:cBhvr>
                                        <p:cTn id="52" dur="1000"/>
                                        <p:tgtEl>
                                          <p:spTgt spid="4">
                                            <p:txEl>
                                              <p:pRg st="6" end="6"/>
                                            </p:txEl>
                                          </p:spTgt>
                                        </p:tgtEl>
                                      </p:cBhvr>
                                    </p:animEffect>
                                  </p:childTnLst>
                                </p:cTn>
                              </p:par>
                              <p:par>
                                <p:cTn id="53" presetID="5" presetClass="entr" presetSubtype="10" fill="hold" nodeType="with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checkerboard(across)">
                                      <p:cBhvr>
                                        <p:cTn id="55" dur="1000"/>
                                        <p:tgtEl>
                                          <p:spTgt spid="4">
                                            <p:txEl>
                                              <p:pRg st="7" end="7"/>
                                            </p:txEl>
                                          </p:spTgt>
                                        </p:tgtEl>
                                      </p:cBhvr>
                                    </p:animEffect>
                                  </p:childTnLst>
                                </p:cTn>
                              </p:par>
                              <p:par>
                                <p:cTn id="56" presetID="5" presetClass="entr" presetSubtype="10" fill="hold" nodeType="withEffect">
                                  <p:stCondLst>
                                    <p:cond delay="0"/>
                                  </p:stCondLst>
                                  <p:childTnLst>
                                    <p:set>
                                      <p:cBhvr>
                                        <p:cTn id="57" dur="1" fill="hold">
                                          <p:stCondLst>
                                            <p:cond delay="0"/>
                                          </p:stCondLst>
                                        </p:cTn>
                                        <p:tgtEl>
                                          <p:spTgt spid="4">
                                            <p:txEl>
                                              <p:pRg st="9" end="9"/>
                                            </p:txEl>
                                          </p:spTgt>
                                        </p:tgtEl>
                                        <p:attrNameLst>
                                          <p:attrName>style.visibility</p:attrName>
                                        </p:attrNameLst>
                                      </p:cBhvr>
                                      <p:to>
                                        <p:strVal val="visible"/>
                                      </p:to>
                                    </p:set>
                                    <p:animEffect transition="in" filter="checkerboard(across)">
                                      <p:cBhvr>
                                        <p:cTn id="58" dur="1000"/>
                                        <p:tgtEl>
                                          <p:spTgt spid="4">
                                            <p:txEl>
                                              <p:pRg st="9" end="9"/>
                                            </p:txEl>
                                          </p:spTgt>
                                        </p:tgtEl>
                                      </p:cBhvr>
                                    </p:animEffect>
                                  </p:childTnLst>
                                </p:cTn>
                              </p:par>
                              <p:par>
                                <p:cTn id="59" presetID="5" presetClass="entr" presetSubtype="10" fill="hold" nodeType="with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animEffect transition="in" filter="checkerboard(across)">
                                      <p:cBhvr>
                                        <p:cTn id="61" dur="1000"/>
                                        <p:tgtEl>
                                          <p:spTgt spid="4">
                                            <p:txEl>
                                              <p:pRg st="11" end="1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mph" presetSubtype="0" fill="hold" nodeType="clickEffect">
                                  <p:stCondLst>
                                    <p:cond delay="0"/>
                                  </p:stCondLst>
                                  <p:childTnLst>
                                    <p:animScale>
                                      <p:cBhvr>
                                        <p:cTn id="65" dur="2000" fill="hold"/>
                                        <p:tgtEl>
                                          <p:spTgt spid="4">
                                            <p:txEl>
                                              <p:pRg st="9" end="9"/>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Differences</a:t>
            </a:r>
            <a:r>
              <a:rPr lang="en-US" smtClean="0"/>
              <a:t>: Angular 1 vs Angular 2</a:t>
            </a:r>
            <a:endParaRPr lang="en-US" dirty="0"/>
          </a:p>
        </p:txBody>
      </p:sp>
      <p:graphicFrame>
        <p:nvGraphicFramePr>
          <p:cNvPr id="4" name="Table 3"/>
          <p:cNvGraphicFramePr>
            <a:graphicFrameLocks noGrp="1"/>
          </p:cNvGraphicFramePr>
          <p:nvPr>
            <p:extLst/>
          </p:nvPr>
        </p:nvGraphicFramePr>
        <p:xfrm>
          <a:off x="757383" y="1527975"/>
          <a:ext cx="7929416" cy="2645872"/>
        </p:xfrm>
        <a:graphic>
          <a:graphicData uri="http://schemas.openxmlformats.org/drawingml/2006/table">
            <a:tbl>
              <a:tblPr firstRow="1" bandRow="1">
                <a:tableStyleId>{5C22544A-7EE6-4342-B048-85BDC9FD1C3A}</a:tableStyleId>
              </a:tblPr>
              <a:tblGrid>
                <a:gridCol w="1982354"/>
                <a:gridCol w="1982354"/>
                <a:gridCol w="1982354"/>
                <a:gridCol w="1982354"/>
              </a:tblGrid>
              <a:tr h="0">
                <a:tc>
                  <a:txBody>
                    <a:bodyPr/>
                    <a:lstStyle/>
                    <a:p>
                      <a:r>
                        <a:rPr lang="en-US" dirty="0" smtClean="0"/>
                        <a:t>Feature</a:t>
                      </a:r>
                      <a:endParaRPr lang="en-US" dirty="0"/>
                    </a:p>
                  </a:txBody>
                  <a:tcPr/>
                </a:tc>
                <a:tc>
                  <a:txBody>
                    <a:bodyPr/>
                    <a:lstStyle/>
                    <a:p>
                      <a:r>
                        <a:rPr lang="en-US" dirty="0" smtClean="0"/>
                        <a:t>Angular 1</a:t>
                      </a:r>
                      <a:endParaRPr lang="en-US" dirty="0"/>
                    </a:p>
                  </a:txBody>
                  <a:tcPr/>
                </a:tc>
                <a:tc>
                  <a:txBody>
                    <a:bodyPr/>
                    <a:lstStyle/>
                    <a:p>
                      <a:r>
                        <a:rPr lang="en-US" dirty="0" smtClean="0"/>
                        <a:t>Transitional Phase</a:t>
                      </a:r>
                      <a:endParaRPr lang="en-US" dirty="0"/>
                    </a:p>
                  </a:txBody>
                  <a:tcPr/>
                </a:tc>
                <a:tc>
                  <a:txBody>
                    <a:bodyPr/>
                    <a:lstStyle/>
                    <a:p>
                      <a:r>
                        <a:rPr lang="en-US" dirty="0" smtClean="0"/>
                        <a:t>Angular 2</a:t>
                      </a:r>
                      <a:endParaRPr lang="en-US" dirty="0"/>
                    </a:p>
                  </a:txBody>
                  <a:tcPr/>
                </a:tc>
              </a:tr>
              <a:tr h="578312">
                <a:tc>
                  <a:txBody>
                    <a:bodyPr/>
                    <a:lstStyle/>
                    <a:p>
                      <a:r>
                        <a:rPr lang="en-US" dirty="0" smtClean="0"/>
                        <a:t>Nested Scopes</a:t>
                      </a:r>
                    </a:p>
                    <a:p>
                      <a:r>
                        <a:rPr lang="en-US" dirty="0" smtClean="0"/>
                        <a:t>($scope)</a:t>
                      </a:r>
                    </a:p>
                  </a:txBody>
                  <a:tcPr/>
                </a:tc>
                <a:tc>
                  <a:txBody>
                    <a:bodyPr/>
                    <a:lstStyle/>
                    <a:p>
                      <a:r>
                        <a:rPr lang="en-US" dirty="0" smtClean="0"/>
                        <a:t>Heavily</a:t>
                      </a:r>
                      <a:r>
                        <a:rPr lang="en-US" baseline="0" dirty="0" smtClean="0"/>
                        <a:t> Used</a:t>
                      </a:r>
                      <a:endParaRPr lang="en-US" dirty="0" smtClean="0"/>
                    </a:p>
                  </a:txBody>
                  <a:tcPr/>
                </a:tc>
                <a:tc>
                  <a:txBody>
                    <a:bodyPr/>
                    <a:lstStyle/>
                    <a:p>
                      <a:r>
                        <a:rPr lang="en-US" dirty="0" smtClean="0"/>
                        <a:t>Avoided</a:t>
                      </a:r>
                      <a:endParaRPr lang="en-US" dirty="0"/>
                    </a:p>
                  </a:txBody>
                  <a:tcPr/>
                </a:tc>
                <a:tc>
                  <a:txBody>
                    <a:bodyPr/>
                    <a:lstStyle/>
                    <a:p>
                      <a:r>
                        <a:rPr lang="en-US" dirty="0" smtClean="0"/>
                        <a:t>GONE</a:t>
                      </a:r>
                      <a:endParaRPr lang="en-US" dirty="0"/>
                    </a:p>
                  </a:txBody>
                  <a:tcPr/>
                </a:tc>
              </a:tr>
              <a:tr h="370840">
                <a:tc>
                  <a:txBody>
                    <a:bodyPr/>
                    <a:lstStyle/>
                    <a:p>
                      <a:r>
                        <a:rPr lang="en-US" sz="1400" b="0" i="0" u="none" strike="noStrike" cap="none" dirty="0" smtClean="0">
                          <a:solidFill>
                            <a:schemeClr val="dk1"/>
                          </a:solidFill>
                          <a:latin typeface="+mn-lt"/>
                          <a:ea typeface="+mn-ea"/>
                          <a:cs typeface="+mn-cs"/>
                          <a:sym typeface="Arial"/>
                        </a:rPr>
                        <a:t>Directives and</a:t>
                      </a:r>
                      <a:r>
                        <a:rPr lang="en-US" sz="1400" b="0" i="0" u="none" strike="noStrike" cap="none" baseline="0" dirty="0" smtClean="0">
                          <a:solidFill>
                            <a:schemeClr val="dk1"/>
                          </a:solidFill>
                          <a:latin typeface="+mn-lt"/>
                          <a:ea typeface="+mn-ea"/>
                          <a:cs typeface="+mn-cs"/>
                          <a:sym typeface="Arial"/>
                        </a:rPr>
                        <a:t> </a:t>
                      </a:r>
                      <a:r>
                        <a:rPr lang="en-US" sz="1400" b="0" i="0" u="none" strike="noStrike" cap="none" dirty="0" smtClean="0">
                          <a:solidFill>
                            <a:schemeClr val="dk1"/>
                          </a:solidFill>
                          <a:latin typeface="+mn-lt"/>
                          <a:ea typeface="+mn-ea"/>
                          <a:cs typeface="+mn-cs"/>
                          <a:sym typeface="Arial"/>
                        </a:rPr>
                        <a:t>controllers</a:t>
                      </a:r>
                    </a:p>
                  </a:txBody>
                  <a:tcPr/>
                </a:tc>
                <a:tc>
                  <a:txBody>
                    <a:bodyPr/>
                    <a:lstStyle/>
                    <a:p>
                      <a:r>
                        <a:rPr lang="en-US" sz="1400" b="0" i="0" u="none" strike="noStrike" cap="none" dirty="0" smtClean="0">
                          <a:solidFill>
                            <a:schemeClr val="dk1"/>
                          </a:solidFill>
                          <a:latin typeface="+mn-lt"/>
                          <a:ea typeface="+mn-ea"/>
                          <a:cs typeface="+mn-cs"/>
                          <a:sym typeface="Arial"/>
                        </a:rPr>
                        <a:t>Use as alternatives for a component</a:t>
                      </a:r>
                    </a:p>
                  </a:txBody>
                  <a:tcPr/>
                </a:tc>
                <a:tc>
                  <a:txBody>
                    <a:bodyPr/>
                    <a:lstStyle/>
                    <a:p>
                      <a:r>
                        <a:rPr lang="en-US" sz="1400" b="0" i="0" u="none" strike="noStrike" cap="none" dirty="0" smtClean="0">
                          <a:solidFill>
                            <a:schemeClr val="dk1"/>
                          </a:solidFill>
                          <a:latin typeface="+mn-lt"/>
                          <a:ea typeface="+mn-ea"/>
                          <a:cs typeface="+mn-cs"/>
                          <a:sym typeface="Arial"/>
                        </a:rPr>
                        <a:t>Directives as components</a:t>
                      </a:r>
                      <a:endParaRPr lang="en-US" sz="1400" b="0" i="0" u="none" strike="noStrike" cap="none" dirty="0">
                        <a:solidFill>
                          <a:schemeClr val="dk1"/>
                        </a:solidFill>
                        <a:latin typeface="+mn-lt"/>
                        <a:ea typeface="+mn-ea"/>
                        <a:cs typeface="+mn-cs"/>
                        <a:sym typeface="Arial"/>
                      </a:endParaRPr>
                    </a:p>
                  </a:txBody>
                  <a:tcPr/>
                </a:tc>
                <a:tc>
                  <a:txBody>
                    <a:bodyPr/>
                    <a:lstStyle/>
                    <a:p>
                      <a:r>
                        <a:rPr lang="en-US" sz="1400" b="0" i="0" u="none" strike="noStrike" cap="none" dirty="0" smtClean="0">
                          <a:solidFill>
                            <a:schemeClr val="dk1"/>
                          </a:solidFill>
                          <a:latin typeface="+mn-lt"/>
                          <a:ea typeface="+mn-ea"/>
                          <a:cs typeface="+mn-cs"/>
                          <a:sym typeface="Arial"/>
                        </a:rPr>
                        <a:t>Component (directives rarely</a:t>
                      </a:r>
                      <a:r>
                        <a:rPr lang="en-US" sz="1400" b="0" i="0" u="none" strike="noStrike" cap="none" baseline="0" dirty="0" smtClean="0">
                          <a:solidFill>
                            <a:schemeClr val="dk1"/>
                          </a:solidFill>
                          <a:latin typeface="+mn-lt"/>
                          <a:ea typeface="+mn-ea"/>
                          <a:cs typeface="+mn-cs"/>
                          <a:sym typeface="Arial"/>
                        </a:rPr>
                        <a:t> </a:t>
                      </a:r>
                      <a:r>
                        <a:rPr lang="en-US" sz="1400" b="0" i="0" u="none" strike="noStrike" cap="none" dirty="0" smtClean="0">
                          <a:solidFill>
                            <a:schemeClr val="dk1"/>
                          </a:solidFill>
                          <a:latin typeface="+mn-lt"/>
                          <a:ea typeface="+mn-ea"/>
                          <a:cs typeface="+mn-cs"/>
                          <a:sym typeface="Arial"/>
                        </a:rPr>
                        <a:t>used)</a:t>
                      </a:r>
                      <a:endParaRPr lang="en-US" sz="1400" b="0" i="0" u="none" strike="noStrike" cap="none" dirty="0">
                        <a:solidFill>
                          <a:schemeClr val="dk1"/>
                        </a:solidFill>
                        <a:latin typeface="+mn-lt"/>
                        <a:ea typeface="+mn-ea"/>
                        <a:cs typeface="+mn-cs"/>
                        <a:sym typeface="Arial"/>
                      </a:endParaRPr>
                    </a:p>
                  </a:txBody>
                  <a:tcPr/>
                </a:tc>
              </a:tr>
              <a:tr h="370840">
                <a:tc>
                  <a:txBody>
                    <a:bodyPr/>
                    <a:lstStyle/>
                    <a:p>
                      <a:r>
                        <a:rPr lang="en-US" sz="1400" dirty="0">
                          <a:effectLst/>
                        </a:rPr>
                        <a:t>Controller and service implementation</a:t>
                      </a:r>
                    </a:p>
                  </a:txBody>
                  <a:tcPr marL="82550" marR="82550" marT="38100" marB="38100" anchor="ctr"/>
                </a:tc>
                <a:tc>
                  <a:txBody>
                    <a:bodyPr/>
                    <a:lstStyle/>
                    <a:p>
                      <a:r>
                        <a:rPr lang="en-US" sz="1400" b="0" i="0" u="none" strike="noStrike" cap="none" dirty="0" smtClean="0">
                          <a:solidFill>
                            <a:schemeClr val="dk1"/>
                          </a:solidFill>
                          <a:effectLst/>
                          <a:latin typeface="+mn-lt"/>
                          <a:ea typeface="+mn-ea"/>
                          <a:cs typeface="+mn-cs"/>
                          <a:sym typeface="Arial"/>
                        </a:rPr>
                        <a:t>Functions</a:t>
                      </a:r>
                      <a:endParaRPr lang="en-US" dirty="0"/>
                    </a:p>
                  </a:txBody>
                  <a:tcPr/>
                </a:tc>
                <a:tc>
                  <a:txBody>
                    <a:bodyPr/>
                    <a:lstStyle/>
                    <a:p>
                      <a:r>
                        <a:rPr lang="en-US" dirty="0" smtClean="0"/>
                        <a:t>ES6 Classes</a:t>
                      </a:r>
                      <a:endParaRPr lang="en-US" dirty="0"/>
                    </a:p>
                  </a:txBody>
                  <a:tcPr/>
                </a:tc>
                <a:tc>
                  <a:txBody>
                    <a:bodyPr/>
                    <a:lstStyle/>
                    <a:p>
                      <a:r>
                        <a:rPr lang="en-US" dirty="0" smtClean="0"/>
                        <a:t>ES6 Classes</a:t>
                      </a:r>
                      <a:endParaRPr lang="en-US" dirty="0"/>
                    </a:p>
                  </a:txBody>
                  <a:tcPr/>
                </a:tc>
              </a:tr>
              <a:tr h="370840">
                <a:tc>
                  <a:txBody>
                    <a:bodyPr/>
                    <a:lstStyle/>
                    <a:p>
                      <a:r>
                        <a:rPr lang="en-US" sz="1400" b="0" i="0" u="none" strike="noStrike" cap="none" dirty="0" smtClean="0">
                          <a:solidFill>
                            <a:schemeClr val="dk1"/>
                          </a:solidFill>
                          <a:effectLst/>
                          <a:latin typeface="+mn-lt"/>
                          <a:ea typeface="+mn-ea"/>
                          <a:cs typeface="+mn-cs"/>
                          <a:sym typeface="Arial"/>
                        </a:rPr>
                        <a:t>Module system</a:t>
                      </a:r>
                      <a:endParaRPr lang="en-US" dirty="0"/>
                    </a:p>
                  </a:txBody>
                  <a:tcPr/>
                </a:tc>
                <a:tc>
                  <a:txBody>
                    <a:bodyPr/>
                    <a:lstStyle/>
                    <a:p>
                      <a:r>
                        <a:rPr lang="en-US" sz="1400" b="0" i="0" u="none" strike="noStrike" cap="none" dirty="0" err="1" smtClean="0">
                          <a:solidFill>
                            <a:schemeClr val="dk1"/>
                          </a:solidFill>
                          <a:effectLst/>
                          <a:latin typeface="+mn-lt"/>
                          <a:ea typeface="+mn-ea"/>
                          <a:cs typeface="+mn-cs"/>
                          <a:sym typeface="Arial"/>
                        </a:rPr>
                        <a:t>Angular's</a:t>
                      </a:r>
                      <a:r>
                        <a:rPr lang="en-US" sz="1400" b="0" i="0" u="none" strike="noStrike" cap="none" dirty="0" smtClean="0">
                          <a:solidFill>
                            <a:schemeClr val="dk1"/>
                          </a:solidFill>
                          <a:effectLst/>
                          <a:latin typeface="+mn-lt"/>
                          <a:ea typeface="+mn-ea"/>
                          <a:cs typeface="+mn-cs"/>
                          <a:sym typeface="Arial"/>
                        </a:rPr>
                        <a:t> modules</a:t>
                      </a:r>
                      <a:endParaRPr lang="en-US" dirty="0"/>
                    </a:p>
                  </a:txBody>
                  <a:tcPr/>
                </a:tc>
                <a:tc>
                  <a:txBody>
                    <a:bodyPr/>
                    <a:lstStyle/>
                    <a:p>
                      <a:r>
                        <a:rPr lang="en-US" dirty="0" smtClean="0"/>
                        <a:t>ES6 Modules</a:t>
                      </a:r>
                      <a:endParaRPr lang="en-US" dirty="0"/>
                    </a:p>
                  </a:txBody>
                  <a:tcPr/>
                </a:tc>
                <a:tc>
                  <a:txBody>
                    <a:bodyPr/>
                    <a:lstStyle/>
                    <a:p>
                      <a:r>
                        <a:rPr lang="en-US" dirty="0" smtClean="0"/>
                        <a:t>ES6 Modules</a:t>
                      </a:r>
                      <a:endParaRPr lang="en-US" dirty="0"/>
                    </a:p>
                  </a:txBody>
                  <a:tcPr/>
                </a:tc>
              </a:tr>
              <a:tr h="370840">
                <a:tc>
                  <a:txBody>
                    <a:bodyPr/>
                    <a:lstStyle/>
                    <a:p>
                      <a:r>
                        <a:rPr lang="en-US" sz="1400" b="0" i="0" u="none" strike="noStrike" cap="none" dirty="0" err="1" smtClean="0">
                          <a:solidFill>
                            <a:schemeClr val="dk1"/>
                          </a:solidFill>
                          <a:effectLst/>
                          <a:latin typeface="+mn-lt"/>
                          <a:ea typeface="+mn-ea"/>
                          <a:cs typeface="+mn-cs"/>
                          <a:sym typeface="Arial"/>
                        </a:rPr>
                        <a:t>Transpiler</a:t>
                      </a:r>
                      <a:r>
                        <a:rPr lang="en-US" sz="1400" b="0" i="0" u="none" strike="noStrike" cap="none" dirty="0" smtClean="0">
                          <a:solidFill>
                            <a:schemeClr val="dk1"/>
                          </a:solidFill>
                          <a:effectLst/>
                          <a:latin typeface="+mn-lt"/>
                          <a:ea typeface="+mn-ea"/>
                          <a:cs typeface="+mn-cs"/>
                          <a:sym typeface="Arial"/>
                        </a:rPr>
                        <a:t> required</a:t>
                      </a:r>
                      <a:endParaRPr lang="en-US" dirty="0"/>
                    </a:p>
                  </a:txBody>
                  <a:tcPr/>
                </a:tc>
                <a:tc>
                  <a:txBody>
                    <a:bodyPr/>
                    <a:lstStyle/>
                    <a:p>
                      <a:r>
                        <a:rPr lang="en-US" dirty="0" smtClean="0"/>
                        <a:t>No</a:t>
                      </a:r>
                      <a:endParaRPr lang="en-US" dirty="0"/>
                    </a:p>
                  </a:txBody>
                  <a:tcPr/>
                </a:tc>
                <a:tc>
                  <a:txBody>
                    <a:bodyPr/>
                    <a:lstStyle/>
                    <a:p>
                      <a:r>
                        <a:rPr lang="en-US" dirty="0" smtClean="0"/>
                        <a:t>Typescript</a:t>
                      </a:r>
                      <a:endParaRPr lang="en-US" dirty="0"/>
                    </a:p>
                  </a:txBody>
                  <a:tcPr/>
                </a:tc>
                <a:tc>
                  <a:txBody>
                    <a:bodyPr/>
                    <a:lstStyle/>
                    <a:p>
                      <a:r>
                        <a:rPr lang="en-US" dirty="0" smtClean="0"/>
                        <a:t>Typescript</a:t>
                      </a:r>
                      <a:endParaRPr lang="en-US" dirty="0"/>
                    </a:p>
                  </a:txBody>
                  <a:tcPr/>
                </a:tc>
              </a:tr>
            </a:tbl>
          </a:graphicData>
        </a:graphic>
      </p:graphicFrame>
    </p:spTree>
    <p:extLst>
      <p:ext uri="{BB962C8B-B14F-4D97-AF65-F5344CB8AC3E}">
        <p14:creationId xmlns:p14="http://schemas.microsoft.com/office/powerpoint/2010/main" val="13498581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Mapping: Angular 1 to Angular 2</a:t>
            </a:r>
            <a:endParaRPr lang="en-US" dirty="0"/>
          </a:p>
        </p:txBody>
      </p:sp>
      <p:sp>
        <p:nvSpPr>
          <p:cNvPr id="4" name="Rectangle 3"/>
          <p:cNvSpPr/>
          <p:nvPr/>
        </p:nvSpPr>
        <p:spPr>
          <a:xfrm>
            <a:off x="1155700" y="1003300"/>
            <a:ext cx="2095500" cy="48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Controllers</a:t>
            </a:r>
            <a:endParaRPr lang="en-US" dirty="0"/>
          </a:p>
        </p:txBody>
      </p:sp>
      <p:sp>
        <p:nvSpPr>
          <p:cNvPr id="5" name="Rectangle 4"/>
          <p:cNvSpPr/>
          <p:nvPr/>
        </p:nvSpPr>
        <p:spPr>
          <a:xfrm>
            <a:off x="1155700" y="1664688"/>
            <a:ext cx="2095500" cy="48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Component Directives</a:t>
            </a:r>
            <a:endParaRPr lang="en-US" dirty="0"/>
          </a:p>
        </p:txBody>
      </p:sp>
      <p:sp>
        <p:nvSpPr>
          <p:cNvPr id="6" name="Rectangle 5"/>
          <p:cNvSpPr/>
          <p:nvPr/>
        </p:nvSpPr>
        <p:spPr>
          <a:xfrm>
            <a:off x="1155700" y="2346608"/>
            <a:ext cx="2095500" cy="48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Services</a:t>
            </a:r>
            <a:endParaRPr lang="en-US" dirty="0"/>
          </a:p>
        </p:txBody>
      </p:sp>
      <p:sp>
        <p:nvSpPr>
          <p:cNvPr id="7" name="Rectangle 6"/>
          <p:cNvSpPr/>
          <p:nvPr/>
        </p:nvSpPr>
        <p:spPr>
          <a:xfrm>
            <a:off x="1155700" y="3028528"/>
            <a:ext cx="2095500" cy="48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Decorator Directives</a:t>
            </a:r>
            <a:endParaRPr lang="en-US" dirty="0"/>
          </a:p>
        </p:txBody>
      </p:sp>
      <p:sp>
        <p:nvSpPr>
          <p:cNvPr id="8" name="Rectangle 7"/>
          <p:cNvSpPr/>
          <p:nvPr/>
        </p:nvSpPr>
        <p:spPr>
          <a:xfrm>
            <a:off x="1155700" y="3710448"/>
            <a:ext cx="2095500" cy="48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Filters</a:t>
            </a:r>
            <a:endParaRPr lang="en-US" dirty="0"/>
          </a:p>
        </p:txBody>
      </p:sp>
      <p:sp>
        <p:nvSpPr>
          <p:cNvPr id="9" name="Rectangle 8"/>
          <p:cNvSpPr/>
          <p:nvPr/>
        </p:nvSpPr>
        <p:spPr>
          <a:xfrm>
            <a:off x="4965700" y="1391656"/>
            <a:ext cx="2095500" cy="48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Components</a:t>
            </a:r>
            <a:endParaRPr lang="en-US" dirty="0"/>
          </a:p>
        </p:txBody>
      </p:sp>
      <p:sp>
        <p:nvSpPr>
          <p:cNvPr id="10" name="Rectangle 9"/>
          <p:cNvSpPr/>
          <p:nvPr/>
        </p:nvSpPr>
        <p:spPr>
          <a:xfrm>
            <a:off x="4965700" y="2346608"/>
            <a:ext cx="2095500" cy="48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Services</a:t>
            </a:r>
            <a:endParaRPr lang="en-US" dirty="0"/>
          </a:p>
        </p:txBody>
      </p:sp>
      <p:sp>
        <p:nvSpPr>
          <p:cNvPr id="11" name="Rectangle 10"/>
          <p:cNvSpPr/>
          <p:nvPr/>
        </p:nvSpPr>
        <p:spPr>
          <a:xfrm>
            <a:off x="4965700" y="3028528"/>
            <a:ext cx="2095500" cy="48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Directives</a:t>
            </a:r>
            <a:endParaRPr lang="en-US" dirty="0"/>
          </a:p>
        </p:txBody>
      </p:sp>
      <p:sp>
        <p:nvSpPr>
          <p:cNvPr id="12" name="Rectangle 11"/>
          <p:cNvSpPr/>
          <p:nvPr/>
        </p:nvSpPr>
        <p:spPr>
          <a:xfrm>
            <a:off x="4965700" y="3710448"/>
            <a:ext cx="2095500" cy="48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Pipes</a:t>
            </a:r>
            <a:endParaRPr lang="en-US" dirty="0"/>
          </a:p>
        </p:txBody>
      </p:sp>
      <p:cxnSp>
        <p:nvCxnSpPr>
          <p:cNvPr id="14" name="Straight Arrow Connector 13"/>
          <p:cNvCxnSpPr>
            <a:stCxn id="4" idx="3"/>
            <a:endCxn id="9" idx="1"/>
          </p:cNvCxnSpPr>
          <p:nvPr/>
        </p:nvCxnSpPr>
        <p:spPr>
          <a:xfrm>
            <a:off x="3251200" y="1244600"/>
            <a:ext cx="1714500" cy="388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9" idx="1"/>
          </p:cNvCxnSpPr>
          <p:nvPr/>
        </p:nvCxnSpPr>
        <p:spPr>
          <a:xfrm flipV="1">
            <a:off x="3251200" y="1632956"/>
            <a:ext cx="1714500" cy="273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3"/>
            <a:endCxn id="10" idx="1"/>
          </p:cNvCxnSpPr>
          <p:nvPr/>
        </p:nvCxnSpPr>
        <p:spPr>
          <a:xfrm>
            <a:off x="3251200" y="2587908"/>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3"/>
            <a:endCxn id="11" idx="1"/>
          </p:cNvCxnSpPr>
          <p:nvPr/>
        </p:nvCxnSpPr>
        <p:spPr>
          <a:xfrm>
            <a:off x="3251200" y="3269828"/>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3"/>
            <a:endCxn id="12" idx="1"/>
          </p:cNvCxnSpPr>
          <p:nvPr/>
        </p:nvCxnSpPr>
        <p:spPr>
          <a:xfrm>
            <a:off x="3251200" y="3951748"/>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357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en" sz="7200" dirty="0">
                <a:solidFill>
                  <a:srgbClr val="00B6AA"/>
                </a:solidFill>
                <a:latin typeface="Montserrat"/>
                <a:ea typeface="Montserrat"/>
                <a:cs typeface="Montserrat"/>
                <a:sym typeface="Montserrat"/>
              </a:rPr>
              <a:t>Let’s learn about each other!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Angular 2 Best Practices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Ø"/>
            </a:pPr>
            <a:r>
              <a:rPr lang="en-US" dirty="0" smtClean="0"/>
              <a:t>Single responsibility</a:t>
            </a:r>
          </a:p>
          <a:p>
            <a:pPr marL="457200" indent="-457200">
              <a:buFont typeface="Wingdings" charset="2"/>
              <a:buChar char="Ø"/>
            </a:pPr>
            <a:r>
              <a:rPr lang="en-US" dirty="0" smtClean="0"/>
              <a:t>Naming and coding conventions</a:t>
            </a:r>
          </a:p>
          <a:p>
            <a:pPr marL="457200" indent="-457200">
              <a:buFont typeface="Wingdings" charset="2"/>
              <a:buChar char="Ø"/>
            </a:pPr>
            <a:r>
              <a:rPr lang="en-US" dirty="0" smtClean="0"/>
              <a:t>App </a:t>
            </a:r>
            <a:r>
              <a:rPr lang="en-US" dirty="0"/>
              <a:t>s</a:t>
            </a:r>
            <a:r>
              <a:rPr lang="en-US" dirty="0" smtClean="0"/>
              <a:t>tructure and ng modules</a:t>
            </a:r>
          </a:p>
          <a:p>
            <a:pPr marL="457200" indent="-457200">
              <a:buFont typeface="Wingdings" charset="2"/>
              <a:buChar char="Ø"/>
            </a:pPr>
            <a:r>
              <a:rPr lang="en-US" dirty="0" smtClean="0"/>
              <a:t>Components, directives and </a:t>
            </a:r>
            <a:r>
              <a:rPr lang="en-US" dirty="0"/>
              <a:t>s</a:t>
            </a:r>
            <a:r>
              <a:rPr lang="en-US" dirty="0" smtClean="0"/>
              <a:t>ervices</a:t>
            </a:r>
          </a:p>
          <a:p>
            <a:pPr marL="457200" indent="-457200">
              <a:buFont typeface="Wingdings" charset="2"/>
              <a:buChar char="Ø"/>
            </a:pPr>
            <a:r>
              <a:rPr lang="en-US" dirty="0" smtClean="0"/>
              <a:t>Data sciences</a:t>
            </a:r>
          </a:p>
          <a:p>
            <a:pPr marL="457200" indent="-457200">
              <a:buFont typeface="Wingdings" charset="2"/>
              <a:buChar char="Ø"/>
            </a:pPr>
            <a:r>
              <a:rPr lang="en-US" dirty="0" smtClean="0"/>
              <a:t>Testing – unit and e2e</a:t>
            </a:r>
            <a:endParaRPr lang="en-US" dirty="0"/>
          </a:p>
          <a:p>
            <a:pPr marL="457200" indent="-457200">
              <a:buFont typeface="Arial" charset="0"/>
              <a:buChar char="•"/>
            </a:pPr>
            <a:endParaRPr lang="en-US" dirty="0"/>
          </a:p>
        </p:txBody>
      </p:sp>
    </p:spTree>
    <p:extLst>
      <p:ext uri="{BB962C8B-B14F-4D97-AF65-F5344CB8AC3E}">
        <p14:creationId xmlns:p14="http://schemas.microsoft.com/office/powerpoint/2010/main" val="318006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Migrating from Angular 1.x to 2.0</a:t>
            </a:r>
            <a:endParaRPr lang="en-US" dirty="0"/>
          </a:p>
        </p:txBody>
      </p:sp>
      <p:sp>
        <p:nvSpPr>
          <p:cNvPr id="4" name="Rectangle 3"/>
          <p:cNvSpPr/>
          <p:nvPr/>
        </p:nvSpPr>
        <p:spPr>
          <a:xfrm>
            <a:off x="3407664" y="1418276"/>
            <a:ext cx="1938528"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
        <p:nvSpPr>
          <p:cNvPr id="5" name="Rectangle 4"/>
          <p:cNvSpPr/>
          <p:nvPr/>
        </p:nvSpPr>
        <p:spPr>
          <a:xfrm>
            <a:off x="701040" y="3371088"/>
            <a:ext cx="1938528"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Rewrite</a:t>
            </a:r>
            <a:endParaRPr lang="en-US" dirty="0"/>
          </a:p>
        </p:txBody>
      </p:sp>
      <p:sp>
        <p:nvSpPr>
          <p:cNvPr id="6" name="Rectangle 5"/>
          <p:cNvSpPr/>
          <p:nvPr/>
        </p:nvSpPr>
        <p:spPr>
          <a:xfrm>
            <a:off x="3407664" y="3371088"/>
            <a:ext cx="1938528"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Maintain</a:t>
            </a:r>
            <a:endParaRPr lang="en-US" dirty="0"/>
          </a:p>
        </p:txBody>
      </p:sp>
      <p:sp>
        <p:nvSpPr>
          <p:cNvPr id="7" name="Rectangle 6"/>
          <p:cNvSpPr/>
          <p:nvPr/>
        </p:nvSpPr>
        <p:spPr>
          <a:xfrm>
            <a:off x="6114288" y="3371088"/>
            <a:ext cx="1938528"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Migrate</a:t>
            </a:r>
            <a:endParaRPr lang="en-US" dirty="0"/>
          </a:p>
        </p:txBody>
      </p:sp>
      <p:cxnSp>
        <p:nvCxnSpPr>
          <p:cNvPr id="9" name="Straight Arrow Connector 8"/>
          <p:cNvCxnSpPr/>
          <p:nvPr/>
        </p:nvCxnSpPr>
        <p:spPr>
          <a:xfrm flipH="1">
            <a:off x="1848041" y="1893764"/>
            <a:ext cx="2482596" cy="1477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330637" y="1893764"/>
            <a:ext cx="0" cy="1477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7" idx="0"/>
          </p:cNvCxnSpPr>
          <p:nvPr/>
        </p:nvCxnSpPr>
        <p:spPr>
          <a:xfrm>
            <a:off x="4330637" y="1893764"/>
            <a:ext cx="2752915" cy="1477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22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Migration Plan</a:t>
            </a:r>
            <a:endParaRPr lang="en-US" dirty="0"/>
          </a:p>
        </p:txBody>
      </p:sp>
      <p:sp>
        <p:nvSpPr>
          <p:cNvPr id="3" name="Text Placeholder 2"/>
          <p:cNvSpPr>
            <a:spLocks noGrp="1"/>
          </p:cNvSpPr>
          <p:nvPr>
            <p:ph type="body" idx="1"/>
          </p:nvPr>
        </p:nvSpPr>
        <p:spPr>
          <a:xfrm>
            <a:off x="457200" y="891928"/>
            <a:ext cx="8229600" cy="3725700"/>
          </a:xfrm>
        </p:spPr>
        <p:txBody>
          <a:bodyPr/>
          <a:lstStyle/>
          <a:p>
            <a:pPr marL="514350" indent="-514350">
              <a:buFont typeface="Wingdings" charset="2"/>
              <a:buChar char="Ø"/>
            </a:pPr>
            <a:r>
              <a:rPr lang="en-US" dirty="0" smtClean="0"/>
              <a:t>Follow style </a:t>
            </a:r>
            <a:r>
              <a:rPr lang="en-US" dirty="0"/>
              <a:t>g</a:t>
            </a:r>
            <a:r>
              <a:rPr lang="en-US" dirty="0" smtClean="0"/>
              <a:t>uide</a:t>
            </a:r>
          </a:p>
          <a:p>
            <a:pPr marL="514350" indent="-514350">
              <a:buFont typeface="Wingdings" charset="2"/>
              <a:buChar char="Ø"/>
            </a:pPr>
            <a:r>
              <a:rPr lang="en-US" dirty="0" smtClean="0"/>
              <a:t>Upgrade code to angular 1.5 or later</a:t>
            </a:r>
          </a:p>
          <a:p>
            <a:pPr marL="514350" indent="-514350">
              <a:buFont typeface="Wingdings" charset="2"/>
              <a:buChar char="Ø"/>
            </a:pPr>
            <a:r>
              <a:rPr lang="en-US" dirty="0" smtClean="0"/>
              <a:t>Write new code with components</a:t>
            </a:r>
          </a:p>
          <a:p>
            <a:pPr marL="514350" indent="-514350">
              <a:buFont typeface="Wingdings" charset="2"/>
              <a:buChar char="Ø"/>
            </a:pPr>
            <a:r>
              <a:rPr lang="en-US" dirty="0" smtClean="0"/>
              <a:t>Switch directives to components</a:t>
            </a:r>
          </a:p>
          <a:p>
            <a:pPr marL="514350" indent="-514350">
              <a:buFont typeface="Wingdings" charset="2"/>
              <a:buChar char="Ø"/>
            </a:pPr>
            <a:r>
              <a:rPr lang="en-US" dirty="0" smtClean="0"/>
              <a:t>Remove incompatible features/code</a:t>
            </a:r>
          </a:p>
          <a:p>
            <a:pPr marL="514350" indent="-514350">
              <a:buFont typeface="Wingdings" charset="2"/>
              <a:buChar char="Ø"/>
            </a:pPr>
            <a:r>
              <a:rPr lang="en-US" dirty="0" smtClean="0"/>
              <a:t>Implement bootstrapping</a:t>
            </a:r>
          </a:p>
          <a:p>
            <a:pPr marL="514350" indent="-514350">
              <a:buFont typeface="Wingdings" charset="2"/>
              <a:buChar char="Ø"/>
            </a:pPr>
            <a:r>
              <a:rPr lang="en-US" dirty="0" smtClean="0"/>
              <a:t>Add ES6 classes, typescript and a build</a:t>
            </a:r>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226185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Angular 2 Learning Resources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Ø"/>
            </a:pPr>
            <a:r>
              <a:rPr lang="en-US" dirty="0" err="1" smtClean="0"/>
              <a:t>Pluralsight</a:t>
            </a:r>
            <a:endParaRPr lang="en-US" dirty="0" smtClean="0"/>
          </a:p>
          <a:p>
            <a:pPr marL="457200" indent="-457200">
              <a:buFont typeface="Wingdings" charset="2"/>
              <a:buChar char="Ø"/>
            </a:pPr>
            <a:r>
              <a:rPr lang="en-US" dirty="0" err="1" smtClean="0"/>
              <a:t>angular.io</a:t>
            </a:r>
            <a:endParaRPr lang="en-US" dirty="0" smtClean="0"/>
          </a:p>
          <a:p>
            <a:pPr marL="457200" indent="-457200">
              <a:buFont typeface="Wingdings" charset="2"/>
              <a:buChar char="Ø"/>
            </a:pPr>
            <a:r>
              <a:rPr lang="en-US" dirty="0" err="1" smtClean="0"/>
              <a:t>egghead.io</a:t>
            </a:r>
            <a:endParaRPr lang="en-US" dirty="0" smtClean="0"/>
          </a:p>
          <a:p>
            <a:pPr marL="457200" indent="-457200">
              <a:buFont typeface="Wingdings" charset="2"/>
              <a:buChar char="Ø"/>
            </a:pPr>
            <a:r>
              <a:rPr lang="en-US" dirty="0">
                <a:hlinkClick r:id="rId3"/>
              </a:rPr>
              <a:t>https://</a:t>
            </a:r>
            <a:r>
              <a:rPr lang="en-US" dirty="0" smtClean="0">
                <a:hlinkClick r:id="rId3"/>
              </a:rPr>
              <a:t>github.com/jmcunningham/AngularJS2-Learning</a:t>
            </a:r>
            <a:endParaRPr lang="en-US" dirty="0"/>
          </a:p>
          <a:p>
            <a:pPr marL="457200" indent="-457200">
              <a:buFont typeface="Wingdings" charset="2"/>
              <a:buChar char="Ø"/>
            </a:pPr>
            <a:r>
              <a:rPr lang="en-US" dirty="0" smtClean="0"/>
              <a:t>Sites built with ng2: </a:t>
            </a:r>
            <a:r>
              <a:rPr lang="en-US" dirty="0" smtClean="0">
                <a:hlinkClick r:id="rId4"/>
              </a:rPr>
              <a:t>http://angularexpo.com</a:t>
            </a:r>
            <a:r>
              <a:rPr lang="en-US" dirty="0" smtClean="0"/>
              <a:t> </a:t>
            </a:r>
          </a:p>
        </p:txBody>
      </p:sp>
    </p:spTree>
    <p:extLst>
      <p:ext uri="{BB962C8B-B14F-4D97-AF65-F5344CB8AC3E}">
        <p14:creationId xmlns:p14="http://schemas.microsoft.com/office/powerpoint/2010/main" val="16112664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References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Ø"/>
            </a:pPr>
            <a:r>
              <a:rPr lang="en-US" sz="2800" dirty="0"/>
              <a:t>Angular 2: First </a:t>
            </a:r>
            <a:r>
              <a:rPr lang="en-US" sz="2800" dirty="0" smtClean="0"/>
              <a:t>Look – Presentation by John Papa</a:t>
            </a:r>
          </a:p>
          <a:p>
            <a:pPr marL="457200" indent="-457200">
              <a:buFont typeface="Wingdings" charset="2"/>
              <a:buChar char="Ø"/>
            </a:pPr>
            <a:r>
              <a:rPr lang="en-US" sz="2800" dirty="0"/>
              <a:t>Angular Best </a:t>
            </a:r>
            <a:r>
              <a:rPr lang="en-US" sz="2800" dirty="0" smtClean="0"/>
              <a:t>Practices- Presentation by Joe Eames</a:t>
            </a:r>
          </a:p>
          <a:p>
            <a:pPr marL="457200" indent="-457200">
              <a:buFont typeface="Wingdings" charset="2"/>
              <a:buChar char="Ø"/>
            </a:pPr>
            <a:r>
              <a:rPr lang="en-US" sz="2800" dirty="0"/>
              <a:t>Preparing for and Migrating Applications to Angular </a:t>
            </a:r>
            <a:r>
              <a:rPr lang="en-US" sz="2800" dirty="0" smtClean="0"/>
              <a:t>2 - </a:t>
            </a:r>
            <a:r>
              <a:rPr lang="en-US" sz="2800" dirty="0"/>
              <a:t>Presentation by Joe </a:t>
            </a:r>
            <a:r>
              <a:rPr lang="en-US" sz="2800" dirty="0" smtClean="0"/>
              <a:t>Eames</a:t>
            </a:r>
          </a:p>
          <a:p>
            <a:pPr marL="457200" indent="-457200">
              <a:buFont typeface="Wingdings" charset="2"/>
              <a:buChar char="Ø"/>
            </a:pPr>
            <a:r>
              <a:rPr lang="en-US" sz="2800" dirty="0">
                <a:hlinkClick r:id="rId2"/>
              </a:rPr>
              <a:t>https://angular.io</a:t>
            </a:r>
            <a:r>
              <a:rPr lang="en-US" sz="2800" dirty="0" smtClean="0">
                <a:hlinkClick r:id="rId2"/>
              </a:rPr>
              <a:t>/</a:t>
            </a:r>
            <a:r>
              <a:rPr lang="en-US" sz="2800" dirty="0" smtClean="0"/>
              <a:t> </a:t>
            </a:r>
            <a:endParaRPr lang="en-US" sz="2800" dirty="0"/>
          </a:p>
          <a:p>
            <a:endParaRPr lang="en-US" sz="2800" dirty="0"/>
          </a:p>
        </p:txBody>
      </p:sp>
    </p:spTree>
    <p:extLst>
      <p:ext uri="{BB962C8B-B14F-4D97-AF65-F5344CB8AC3E}">
        <p14:creationId xmlns:p14="http://schemas.microsoft.com/office/powerpoint/2010/main" val="12395630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00B6AA"/>
                </a:solidFill>
                <a:latin typeface="Calibri"/>
                <a:ea typeface="Calibri"/>
                <a:cs typeface="Calibri"/>
                <a:sym typeface="Montserrat"/>
              </a:rPr>
              <a:t>Introduction to communities </a:t>
            </a:r>
            <a:endParaRPr lang="en-US" dirty="0"/>
          </a:p>
        </p:txBody>
      </p:sp>
      <p:pic>
        <p:nvPicPr>
          <p:cNvPr id="6" name="Picture 5" descr="\\COM22\data123\1 PowerPoint Diagrams Data\Diagrams\png\sonia 188\New folder\Slidegeeks_A_3d_image_of_man_holding_big_business_0111201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558" t="6624" r="28021" b="2521"/>
          <a:stretch/>
        </p:blipFill>
        <p:spPr bwMode="auto">
          <a:xfrm>
            <a:off x="1027107" y="1084154"/>
            <a:ext cx="1936956" cy="370067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964819" y="1063378"/>
            <a:ext cx="5960106" cy="5012180"/>
            <a:chOff x="5989791" y="1529454"/>
            <a:chExt cx="2697009" cy="5012180"/>
          </a:xfrm>
        </p:grpSpPr>
        <p:sp>
          <p:nvSpPr>
            <p:cNvPr id="9" name="Rectangle 8"/>
            <p:cNvSpPr/>
            <p:nvPr/>
          </p:nvSpPr>
          <p:spPr>
            <a:xfrm>
              <a:off x="5989791" y="2017319"/>
              <a:ext cx="2697009" cy="45243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itchFamily="34" charset="0"/>
                <a:buChar char="•"/>
              </a:pPr>
              <a:r>
                <a:rPr lang="en-US" sz="2400" dirty="0" smtClean="0"/>
                <a:t>AngularJS Best Practices</a:t>
              </a:r>
              <a:endParaRPr lang="en-US" sz="2400" dirty="0"/>
            </a:p>
            <a:p>
              <a:pPr marL="285750" indent="-285750">
                <a:lnSpc>
                  <a:spcPct val="150000"/>
                </a:lnSpc>
                <a:buFont typeface="Arial" pitchFamily="34" charset="0"/>
                <a:buChar char="•"/>
              </a:pPr>
              <a:r>
                <a:rPr lang="en-US" sz="2400" dirty="0" smtClean="0"/>
                <a:t>Pitfalls to avoid performance issues</a:t>
              </a:r>
              <a:endParaRPr lang="en-US" sz="2400" dirty="0" smtClean="0"/>
            </a:p>
            <a:p>
              <a:pPr marL="285750" indent="-285750">
                <a:lnSpc>
                  <a:spcPct val="150000"/>
                </a:lnSpc>
                <a:buFont typeface="Arial" pitchFamily="34" charset="0"/>
                <a:buChar char="•"/>
              </a:pPr>
              <a:r>
                <a:rPr lang="en-US" sz="2400" dirty="0" smtClean="0"/>
                <a:t>Code </a:t>
              </a:r>
              <a:r>
                <a:rPr lang="en-US" sz="2400" dirty="0" err="1" smtClean="0"/>
                <a:t>Raffel</a:t>
              </a:r>
              <a:r>
                <a:rPr lang="en-US" sz="2400" dirty="0" smtClean="0"/>
                <a:t> application using Angular2.</a:t>
              </a:r>
              <a:endParaRPr lang="en-US" sz="2400" dirty="0" smtClean="0"/>
            </a:p>
            <a:p>
              <a:pPr marL="285750" indent="-285750">
                <a:lnSpc>
                  <a:spcPct val="150000"/>
                </a:lnSpc>
                <a:buFont typeface="Arial" pitchFamily="34" charset="0"/>
                <a:buChar char="•"/>
              </a:pPr>
              <a:r>
                <a:rPr lang="en-US" sz="2400" dirty="0" smtClean="0"/>
                <a:t>Code </a:t>
              </a:r>
              <a:r>
                <a:rPr lang="en-US" sz="2400" dirty="0" err="1" smtClean="0"/>
                <a:t>Raffel</a:t>
              </a:r>
              <a:r>
                <a:rPr lang="en-US" sz="2400" dirty="0" smtClean="0"/>
                <a:t> application using </a:t>
              </a:r>
              <a:r>
                <a:rPr lang="en-US" sz="2400" dirty="0" err="1" smtClean="0"/>
                <a:t>ReactJS</a:t>
              </a:r>
              <a:r>
                <a:rPr lang="en-US" sz="2400" dirty="0" smtClean="0"/>
                <a:t>.</a:t>
              </a:r>
              <a:endParaRPr lang="en-US" sz="2400" dirty="0" smtClean="0"/>
            </a:p>
            <a:p>
              <a:pPr marL="285750" indent="-285750">
                <a:lnSpc>
                  <a:spcPct val="150000"/>
                </a:lnSpc>
                <a:buFont typeface="Arial" pitchFamily="34" charset="0"/>
                <a:buChar char="•"/>
              </a:pPr>
              <a:r>
                <a:rPr lang="en-US" sz="2400" dirty="0" err="1" smtClean="0"/>
                <a:t>NodeJS</a:t>
              </a:r>
              <a:endParaRPr lang="en-US" sz="2400" dirty="0" smtClean="0"/>
            </a:p>
          </p:txBody>
        </p:sp>
        <p:sp>
          <p:nvSpPr>
            <p:cNvPr id="10" name="Rounded Rectangle 9"/>
            <p:cNvSpPr/>
            <p:nvPr/>
          </p:nvSpPr>
          <p:spPr>
            <a:xfrm>
              <a:off x="6095019" y="1531248"/>
              <a:ext cx="2438400" cy="457200"/>
            </a:xfrm>
            <a:prstGeom prst="roundRect">
              <a:avLst/>
            </a:prstGeom>
            <a:solidFill>
              <a:schemeClr val="bg1">
                <a:lumMod val="85000"/>
              </a:schemeClr>
            </a:solidFill>
            <a:ln>
              <a:gradFill>
                <a:gsLst>
                  <a:gs pos="0">
                    <a:schemeClr val="tx1">
                      <a:lumMod val="75000"/>
                      <a:lumOff val="25000"/>
                    </a:schemeClr>
                  </a:gs>
                  <a:gs pos="50000">
                    <a:schemeClr val="bg1">
                      <a:lumMod val="95000"/>
                    </a:schemeClr>
                  </a:gs>
                  <a:gs pos="100000">
                    <a:schemeClr val="tx1">
                      <a:lumMod val="75000"/>
                      <a:lumOff val="2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ounded Rectangle 23"/>
            <p:cNvSpPr/>
            <p:nvPr/>
          </p:nvSpPr>
          <p:spPr>
            <a:xfrm>
              <a:off x="6094677" y="1529454"/>
              <a:ext cx="2438400" cy="77994"/>
            </a:xfrm>
            <a:custGeom>
              <a:avLst/>
              <a:gdLst/>
              <a:ahLst/>
              <a:cxnLst/>
              <a:rect l="l" t="t" r="r" b="b"/>
              <a:pathLst>
                <a:path w="2438400" h="77994">
                  <a:moveTo>
                    <a:pt x="76202" y="0"/>
                  </a:moveTo>
                  <a:lnTo>
                    <a:pt x="2362198" y="0"/>
                  </a:lnTo>
                  <a:cubicBezTo>
                    <a:pt x="2404283" y="0"/>
                    <a:pt x="2438400" y="34117"/>
                    <a:pt x="2438400" y="76202"/>
                  </a:cubicBezTo>
                  <a:lnTo>
                    <a:pt x="2438400" y="77994"/>
                  </a:lnTo>
                  <a:lnTo>
                    <a:pt x="0" y="77994"/>
                  </a:lnTo>
                  <a:lnTo>
                    <a:pt x="0" y="76202"/>
                  </a:lnTo>
                  <a:cubicBezTo>
                    <a:pt x="0" y="34117"/>
                    <a:pt x="34117" y="0"/>
                    <a:pt x="76202" y="0"/>
                  </a:cubicBezTo>
                  <a:close/>
                </a:path>
              </a:pathLst>
            </a:custGeom>
            <a:gradFill>
              <a:gsLst>
                <a:gs pos="2000">
                  <a:schemeClr val="tx2">
                    <a:lumMod val="40000"/>
                    <a:lumOff val="60000"/>
                  </a:schemeClr>
                </a:gs>
                <a:gs pos="90000">
                  <a:schemeClr val="tx2">
                    <a:lumMod val="20000"/>
                    <a:lumOff val="80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extBox 11"/>
            <p:cNvSpPr txBox="1"/>
            <p:nvPr/>
          </p:nvSpPr>
          <p:spPr>
            <a:xfrm>
              <a:off x="6222027" y="1534878"/>
              <a:ext cx="222068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smtClean="0"/>
                <a:t>Deep Dive!</a:t>
              </a:r>
              <a:endParaRPr lang="en-US" sz="2400" b="1" dirty="0"/>
            </a:p>
          </p:txBody>
        </p:sp>
      </p:grpSp>
      <p:pic>
        <p:nvPicPr>
          <p:cNvPr id="13" name="Picture 2" descr="Image result for networking wom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103" y="942441"/>
            <a:ext cx="6292272" cy="415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2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smtClean="0">
                <a:solidFill>
                  <a:srgbClr val="00B6AA"/>
                </a:solidFill>
                <a:latin typeface="Calibri"/>
                <a:ea typeface="Calibri"/>
                <a:cs typeface="Calibri"/>
                <a:sym typeface="Montserrat"/>
              </a:rPr>
              <a:t>Introduction </a:t>
            </a:r>
            <a:r>
              <a:rPr lang="en" b="1" dirty="0">
                <a:solidFill>
                  <a:srgbClr val="00B6AA"/>
                </a:solidFill>
                <a:latin typeface="Calibri"/>
                <a:ea typeface="Calibri"/>
                <a:cs typeface="Calibri"/>
                <a:sym typeface="Montserrat"/>
              </a:rPr>
              <a:t>to communities </a:t>
            </a:r>
            <a:endParaRPr lang="en-US" dirty="0"/>
          </a:p>
        </p:txBody>
      </p:sp>
      <p:pic>
        <p:nvPicPr>
          <p:cNvPr id="1026" name="Picture 2" descr="Image result for networking wom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494" y="1017725"/>
            <a:ext cx="5821793" cy="384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0992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pic>
        <p:nvPicPr>
          <p:cNvPr id="738" name="Shape 738" descr="277516_685940804768882_1966823562_o.jpg"/>
          <p:cNvPicPr preferRelativeResize="0"/>
          <p:nvPr/>
        </p:nvPicPr>
        <p:blipFill rotWithShape="1">
          <a:blip r:embed="rId3">
            <a:alphaModFix/>
          </a:blip>
          <a:srcRect b="8759"/>
          <a:stretch/>
        </p:blipFill>
        <p:spPr>
          <a:xfrm>
            <a:off x="0" y="0"/>
            <a:ext cx="9144000" cy="5564700"/>
          </a:xfrm>
          <a:prstGeom prst="rect">
            <a:avLst/>
          </a:prstGeom>
          <a:noFill/>
          <a:ln>
            <a:noFill/>
          </a:ln>
        </p:spPr>
      </p:pic>
      <p:sp>
        <p:nvSpPr>
          <p:cNvPr id="739" name="Shape 739"/>
          <p:cNvSpPr/>
          <p:nvPr/>
        </p:nvSpPr>
        <p:spPr>
          <a:xfrm>
            <a:off x="0" y="3925"/>
            <a:ext cx="9144000" cy="5560800"/>
          </a:xfrm>
          <a:prstGeom prst="rect">
            <a:avLst/>
          </a:prstGeom>
          <a:solidFill>
            <a:srgbClr val="00B6AA">
              <a:alpha val="74510"/>
            </a:srgbClr>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B6AA"/>
              </a:solidFill>
              <a:latin typeface="Arial"/>
              <a:ea typeface="Arial"/>
              <a:cs typeface="Arial"/>
              <a:sym typeface="Arial"/>
            </a:endParaRPr>
          </a:p>
        </p:txBody>
      </p:sp>
      <p:sp>
        <p:nvSpPr>
          <p:cNvPr id="740" name="Shape 740"/>
          <p:cNvSpPr txBox="1"/>
          <p:nvPr/>
        </p:nvSpPr>
        <p:spPr>
          <a:xfrm>
            <a:off x="-51300" y="1664275"/>
            <a:ext cx="9246600" cy="984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EFFFF"/>
              </a:buClr>
              <a:buSzPct val="25000"/>
              <a:buFont typeface="Calibri"/>
              <a:buNone/>
            </a:pPr>
            <a:r>
              <a:rPr lang="en" sz="6000" b="0" i="0" u="none" strike="noStrike" cap="none">
                <a:solidFill>
                  <a:srgbClr val="FEFFFF"/>
                </a:solidFill>
                <a:latin typeface="Calibri"/>
                <a:ea typeface="Calibri"/>
                <a:cs typeface="Calibri"/>
                <a:sym typeface="Calibri"/>
              </a:rPr>
              <a:t>#ApplaudHer</a:t>
            </a:r>
          </a:p>
          <a:p>
            <a:pPr marL="0" marR="0" lvl="0" indent="0" algn="ctr" rtl="0">
              <a:lnSpc>
                <a:spcPct val="100000"/>
              </a:lnSpc>
              <a:spcBef>
                <a:spcPts val="0"/>
              </a:spcBef>
              <a:spcAft>
                <a:spcPts val="0"/>
              </a:spcAft>
              <a:buClr>
                <a:srgbClr val="FEFFFF"/>
              </a:buClr>
              <a:buSzPct val="25000"/>
              <a:buFont typeface="Calibri"/>
              <a:buNone/>
            </a:pPr>
            <a:r>
              <a:rPr lang="en" sz="6000" b="0" i="0" u="none" strike="noStrike" cap="none">
                <a:solidFill>
                  <a:srgbClr val="FEFFFF"/>
                </a:solidFill>
                <a:latin typeface="Calibri"/>
                <a:ea typeface="Calibri"/>
                <a:cs typeface="Calibri"/>
                <a:sym typeface="Calibri"/>
              </a:rPr>
              <a:t>  </a:t>
            </a:r>
          </a:p>
          <a:p>
            <a:pPr marL="0" marR="0" lvl="0" indent="0" algn="ctr" rtl="0">
              <a:lnSpc>
                <a:spcPct val="100000"/>
              </a:lnSpc>
              <a:spcBef>
                <a:spcPts val="0"/>
              </a:spcBef>
              <a:spcAft>
                <a:spcPts val="0"/>
              </a:spcAft>
              <a:buClr>
                <a:srgbClr val="FEFFFF"/>
              </a:buClr>
              <a:buSzPct val="25000"/>
              <a:buFont typeface="Calibri"/>
              <a:buNone/>
            </a:pPr>
            <a:r>
              <a:rPr lang="en" sz="6000" b="0" i="0" u="none" strike="noStrike" cap="none">
                <a:solidFill>
                  <a:srgbClr val="FEFFFF"/>
                </a:solidFill>
                <a:latin typeface="Calibri"/>
                <a:ea typeface="Calibri"/>
                <a:cs typeface="Calibri"/>
                <a:sym typeface="Calibri"/>
              </a:rPr>
              <a:t>#WWCodeRVA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title"/>
          </p:nvPr>
        </p:nvSpPr>
        <p:spPr>
          <a:xfrm>
            <a:off x="457200" y="34527"/>
            <a:ext cx="8229600" cy="857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B6AA"/>
              </a:buClr>
              <a:buSzPct val="25000"/>
              <a:buFont typeface="Montserrat"/>
              <a:buNone/>
            </a:pPr>
            <a:r>
              <a:rPr lang="en" sz="3600" b="1" i="0" u="none" strike="noStrike" cap="none" dirty="0">
                <a:solidFill>
                  <a:srgbClr val="00B6AA"/>
                </a:solidFill>
                <a:latin typeface="Calibri"/>
                <a:ea typeface="Calibri"/>
                <a:cs typeface="Calibri"/>
                <a:sym typeface="Calibri"/>
              </a:rPr>
              <a:t>Stay Connected </a:t>
            </a:r>
          </a:p>
        </p:txBody>
      </p:sp>
      <p:sp>
        <p:nvSpPr>
          <p:cNvPr id="746" name="Shape 746"/>
          <p:cNvSpPr txBox="1">
            <a:spLocks noGrp="1"/>
          </p:cNvSpPr>
          <p:nvPr>
            <p:ph type="body" idx="1"/>
          </p:nvPr>
        </p:nvSpPr>
        <p:spPr>
          <a:xfrm>
            <a:off x="457200" y="1200150"/>
            <a:ext cx="8229600" cy="3725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dirty="0">
                <a:solidFill>
                  <a:schemeClr val="dk1"/>
                </a:solidFill>
                <a:latin typeface="Arial"/>
                <a:ea typeface="Arial"/>
                <a:cs typeface="Arial"/>
                <a:sym typeface="Arial"/>
              </a:rPr>
              <a:t>meetup.com/women-who-code-richmond</a:t>
            </a:r>
          </a:p>
          <a:p>
            <a:pPr marL="0" marR="0" lvl="0" indent="0" algn="l" rtl="0">
              <a:lnSpc>
                <a:spcPct val="100000"/>
              </a:lnSpc>
              <a:spcBef>
                <a:spcPts val="0"/>
              </a:spcBef>
              <a:spcAft>
                <a:spcPts val="0"/>
              </a:spcAft>
              <a:buClr>
                <a:schemeClr val="dk1"/>
              </a:buClr>
              <a:buSzPct val="25000"/>
              <a:buFont typeface="Arial"/>
              <a:buNone/>
            </a:pPr>
            <a:endParaRPr sz="3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en" sz="3000" b="0" i="0" u="none" strike="noStrike" cap="none" dirty="0">
                <a:solidFill>
                  <a:schemeClr val="dk1"/>
                </a:solidFill>
                <a:latin typeface="Arial"/>
                <a:ea typeface="Arial"/>
                <a:cs typeface="Arial"/>
                <a:sym typeface="Arial"/>
              </a:rPr>
              <a:t>@wwcoderichmond </a:t>
            </a:r>
          </a:p>
          <a:p>
            <a:pPr marL="0" marR="0" lvl="0" indent="0" algn="l" rtl="0">
              <a:lnSpc>
                <a:spcPct val="100000"/>
              </a:lnSpc>
              <a:spcBef>
                <a:spcPts val="0"/>
              </a:spcBef>
              <a:spcAft>
                <a:spcPts val="0"/>
              </a:spcAft>
              <a:buClr>
                <a:schemeClr val="dk1"/>
              </a:buClr>
              <a:buSzPct val="25000"/>
              <a:buFont typeface="Arial"/>
              <a:buNone/>
            </a:pPr>
            <a:endParaRPr sz="3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en" sz="3000" b="0" i="0" u="sng" strike="noStrike" cap="none" dirty="0">
                <a:solidFill>
                  <a:schemeClr val="hlink"/>
                </a:solidFill>
                <a:latin typeface="Arial"/>
                <a:ea typeface="Arial"/>
                <a:cs typeface="Arial"/>
                <a:sym typeface="Arial"/>
                <a:hlinkClick r:id="rId3"/>
              </a:rPr>
              <a:t>https://wwcrva-slack.herokuapp.com/</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 dirty="0"/>
              <a:t>Facebook! </a:t>
            </a:r>
          </a:p>
          <a:p>
            <a:pPr marL="0" marR="0" lvl="0" indent="0" algn="l" rtl="0">
              <a:lnSpc>
                <a:spcPct val="100000"/>
              </a:lnSpc>
              <a:spcBef>
                <a:spcPts val="0"/>
              </a:spcBef>
              <a:spcAft>
                <a:spcPts val="0"/>
              </a:spcAft>
              <a:buClr>
                <a:schemeClr val="dk1"/>
              </a:buClr>
              <a:buSzPct val="25000"/>
              <a:buFont typeface="Arial"/>
              <a:buNone/>
            </a:pPr>
            <a:endParaRPr sz="3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endParaRPr sz="3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endParaRPr sz="30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B6AA"/>
                </a:solidFill>
                <a:latin typeface="Montserrat"/>
                <a:ea typeface="Montserrat"/>
                <a:cs typeface="Montserrat"/>
                <a:sym typeface="Montserrat"/>
              </a:rPr>
              <a:t>Feedback</a:t>
            </a:r>
            <a:endParaRPr lang="en-US" sz="3600" b="1" dirty="0">
              <a:solidFill>
                <a:srgbClr val="00B6AA"/>
              </a:solidFill>
              <a:latin typeface="Montserrat"/>
              <a:ea typeface="Montserrat"/>
              <a:cs typeface="Montserrat"/>
              <a:sym typeface="Montserrat"/>
            </a:endParaRPr>
          </a:p>
        </p:txBody>
      </p:sp>
      <p:sp>
        <p:nvSpPr>
          <p:cNvPr id="3" name="Text Placeholder 2"/>
          <p:cNvSpPr>
            <a:spLocks noGrp="1"/>
          </p:cNvSpPr>
          <p:nvPr>
            <p:ph type="body" idx="1"/>
          </p:nvPr>
        </p:nvSpPr>
        <p:spPr>
          <a:xfrm>
            <a:off x="2578649" y="4569950"/>
            <a:ext cx="4536525" cy="438200"/>
          </a:xfrm>
        </p:spPr>
        <p:txBody>
          <a:bodyPr/>
          <a:lstStyle/>
          <a:p>
            <a:r>
              <a:rPr lang="en-US" sz="2000" dirty="0">
                <a:latin typeface="Calibri" panose="020F0502020204030204" pitchFamily="34" charset="0"/>
                <a:cs typeface="Calibri" panose="020F0502020204030204" pitchFamily="34" charset="0"/>
              </a:rPr>
              <a:t>https://goo.gl/forms/sEFozkcYPwudsQVj1</a:t>
            </a:r>
          </a:p>
        </p:txBody>
      </p:sp>
      <p:pic>
        <p:nvPicPr>
          <p:cNvPr id="5" name="Picture 4"/>
          <p:cNvPicPr>
            <a:picLocks noChangeAspect="1"/>
          </p:cNvPicPr>
          <p:nvPr/>
        </p:nvPicPr>
        <p:blipFill>
          <a:blip r:embed="rId2"/>
          <a:stretch>
            <a:fillRect/>
          </a:stretch>
        </p:blipFill>
        <p:spPr>
          <a:xfrm>
            <a:off x="2819399" y="731375"/>
            <a:ext cx="3838575" cy="3838575"/>
          </a:xfrm>
          <a:prstGeom prst="rect">
            <a:avLst/>
          </a:prstGeom>
        </p:spPr>
      </p:pic>
    </p:spTree>
    <p:extLst>
      <p:ext uri="{BB962C8B-B14F-4D97-AF65-F5344CB8AC3E}">
        <p14:creationId xmlns:p14="http://schemas.microsoft.com/office/powerpoint/2010/main" val="100485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smtClean="0">
                <a:solidFill>
                  <a:srgbClr val="00B6AA"/>
                </a:solidFill>
                <a:latin typeface="Calibri"/>
                <a:ea typeface="Calibri"/>
                <a:cs typeface="Calibri"/>
              </a:rPr>
              <a:t>Tiffany France</a:t>
            </a:r>
            <a:endParaRPr lang="en-US" sz="4400" b="1" dirty="0">
              <a:solidFill>
                <a:srgbClr val="00B6AA"/>
              </a:solidFill>
              <a:latin typeface="Calibri"/>
              <a:ea typeface="Calibri"/>
              <a:cs typeface="Calibri"/>
            </a:endParaRPr>
          </a:p>
        </p:txBody>
      </p:sp>
      <p:sp>
        <p:nvSpPr>
          <p:cNvPr id="3" name="Subtitle 2"/>
          <p:cNvSpPr>
            <a:spLocks noGrp="1"/>
          </p:cNvSpPr>
          <p:nvPr>
            <p:ph type="subTitle" idx="1"/>
          </p:nvPr>
        </p:nvSpPr>
        <p:spPr>
          <a:xfrm>
            <a:off x="85725" y="2803075"/>
            <a:ext cx="4224975" cy="1235100"/>
          </a:xfrm>
        </p:spPr>
        <p:txBody>
          <a:bodyPr/>
          <a:lstStyle/>
          <a:p>
            <a:r>
              <a:rPr lang="en-US" sz="2000" dirty="0" smtClean="0"/>
              <a:t>UX Designer &amp; Software Developer</a:t>
            </a:r>
            <a:endParaRPr lang="en-US" sz="2000" dirty="0"/>
          </a:p>
        </p:txBody>
      </p:sp>
      <p:pic>
        <p:nvPicPr>
          <p:cNvPr id="5" name="Picture 4"/>
          <p:cNvPicPr>
            <a:picLocks noChangeAspect="1"/>
          </p:cNvPicPr>
          <p:nvPr/>
        </p:nvPicPr>
        <p:blipFill>
          <a:blip r:embed="rId3"/>
          <a:stretch>
            <a:fillRect/>
          </a:stretch>
        </p:blipFill>
        <p:spPr>
          <a:xfrm>
            <a:off x="4486274" y="0"/>
            <a:ext cx="4657725" cy="4657725"/>
          </a:xfrm>
          <a:prstGeom prst="rect">
            <a:avLst/>
          </a:prstGeom>
        </p:spPr>
      </p:pic>
    </p:spTree>
    <p:extLst>
      <p:ext uri="{BB962C8B-B14F-4D97-AF65-F5344CB8AC3E}">
        <p14:creationId xmlns:p14="http://schemas.microsoft.com/office/powerpoint/2010/main" val="3097570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Shape 757"/>
          <p:cNvSpPr txBox="1">
            <a:spLocks noGrp="1"/>
          </p:cNvSpPr>
          <p:nvPr>
            <p:ph type="title"/>
          </p:nvPr>
        </p:nvSpPr>
        <p:spPr>
          <a:xfrm>
            <a:off x="457200" y="34527"/>
            <a:ext cx="8229600" cy="857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B6AA"/>
              </a:buClr>
              <a:buSzPct val="25000"/>
              <a:buFont typeface="Montserrat"/>
              <a:buNone/>
            </a:pPr>
            <a:r>
              <a:rPr lang="en" sz="3600" b="1" i="0" u="none" strike="noStrike" cap="none">
                <a:solidFill>
                  <a:srgbClr val="00B6AA"/>
                </a:solidFill>
                <a:latin typeface="Calibri"/>
                <a:ea typeface="Calibri"/>
                <a:cs typeface="Calibri"/>
                <a:sym typeface="Calibri"/>
              </a:rPr>
              <a:t>Get Involved</a:t>
            </a:r>
          </a:p>
        </p:txBody>
      </p:sp>
      <p:sp>
        <p:nvSpPr>
          <p:cNvPr id="758" name="Shape 758"/>
          <p:cNvSpPr txBox="1">
            <a:spLocks noGrp="1"/>
          </p:cNvSpPr>
          <p:nvPr>
            <p:ph type="body" idx="1"/>
          </p:nvPr>
        </p:nvSpPr>
        <p:spPr>
          <a:xfrm>
            <a:off x="457200" y="1200150"/>
            <a:ext cx="8229600" cy="37257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dk1"/>
                </a:solidFill>
                <a:latin typeface="Arial"/>
                <a:ea typeface="Arial"/>
                <a:cs typeface="Arial"/>
                <a:sym typeface="Arial"/>
              </a:rPr>
              <a:t>Participate, participate, participate</a:t>
            </a:r>
          </a:p>
          <a:p>
            <a:pPr marL="0" marR="0" lvl="0" indent="0" algn="l" rtl="0">
              <a:lnSpc>
                <a:spcPct val="100000"/>
              </a:lnSpc>
              <a:spcBef>
                <a:spcPts val="0"/>
              </a:spcBef>
              <a:spcAft>
                <a:spcPts val="0"/>
              </a:spcAft>
              <a:buClr>
                <a:schemeClr val="dk1"/>
              </a:buClr>
              <a:buSzPct val="25000"/>
              <a:buFont typeface="Arial"/>
              <a:buNone/>
            </a:pPr>
            <a:endParaRPr sz="3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dk1"/>
                </a:solidFill>
                <a:latin typeface="Arial"/>
                <a:ea typeface="Arial"/>
                <a:cs typeface="Arial"/>
                <a:sym typeface="Arial"/>
              </a:rPr>
              <a:t>Lead (or help lead) an event </a:t>
            </a:r>
          </a:p>
          <a:p>
            <a:pPr marL="457200" marR="0" lvl="1" indent="0" algn="l" rtl="0">
              <a:lnSpc>
                <a:spcPct val="100000"/>
              </a:lnSpc>
              <a:spcBef>
                <a:spcPts val="0"/>
              </a:spcBef>
              <a:spcAft>
                <a:spcPts val="0"/>
              </a:spcAft>
              <a:buClr>
                <a:schemeClr val="dk1"/>
              </a:buClr>
              <a:buSzPct val="25000"/>
              <a:buFont typeface="Arial"/>
              <a:buNone/>
            </a:pPr>
            <a:r>
              <a:rPr lang="en" sz="2400" b="0" i="0" u="none" strike="noStrike" cap="none">
                <a:solidFill>
                  <a:schemeClr val="dk1"/>
                </a:solidFill>
                <a:latin typeface="Arial"/>
                <a:ea typeface="Arial"/>
                <a:cs typeface="Arial"/>
                <a:sym typeface="Arial"/>
              </a:rPr>
              <a:t>	– training, study groups, workshop, code circle</a:t>
            </a:r>
          </a:p>
          <a:p>
            <a:pPr marL="0" marR="0" lvl="0" indent="0" algn="l" rtl="0">
              <a:lnSpc>
                <a:spcPct val="100000"/>
              </a:lnSpc>
              <a:spcBef>
                <a:spcPts val="0"/>
              </a:spcBef>
              <a:spcAft>
                <a:spcPts val="0"/>
              </a:spcAft>
              <a:buClr>
                <a:schemeClr val="dk1"/>
              </a:buClr>
              <a:buSzPct val="25000"/>
              <a:buFont typeface="Arial"/>
              <a:buNone/>
            </a:pPr>
            <a:endParaRPr sz="3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dk1"/>
                </a:solidFill>
                <a:latin typeface="Arial"/>
                <a:ea typeface="Arial"/>
                <a:cs typeface="Arial"/>
                <a:sym typeface="Arial"/>
              </a:rPr>
              <a:t>Host an event </a:t>
            </a:r>
          </a:p>
          <a:p>
            <a:pPr marL="914400" marR="0" lvl="2" indent="0" algn="l" rtl="0">
              <a:lnSpc>
                <a:spcPct val="100000"/>
              </a:lnSpc>
              <a:spcBef>
                <a:spcPts val="0"/>
              </a:spcBef>
              <a:spcAft>
                <a:spcPts val="0"/>
              </a:spcAft>
              <a:buClr>
                <a:schemeClr val="dk1"/>
              </a:buClr>
              <a:buSzPct val="25000"/>
              <a:buFont typeface="Arial"/>
              <a:buNone/>
            </a:pPr>
            <a:r>
              <a:rPr lang="en" sz="2400" b="0" i="0" u="none" strike="noStrike" cap="none">
                <a:solidFill>
                  <a:schemeClr val="dk1"/>
                </a:solidFill>
                <a:latin typeface="Arial"/>
                <a:ea typeface="Arial"/>
                <a:cs typeface="Arial"/>
                <a:sym typeface="Arial"/>
              </a:rPr>
              <a:t>– provide space, food and Wifi</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3" name="Shape 763" descr="WWCode_RVA_Grey.png"/>
          <p:cNvPicPr preferRelativeResize="0"/>
          <p:nvPr/>
        </p:nvPicPr>
        <p:blipFill rotWithShape="1">
          <a:blip r:embed="rId3">
            <a:alphaModFix amt="8000"/>
          </a:blip>
          <a:srcRect/>
          <a:stretch/>
        </p:blipFill>
        <p:spPr>
          <a:xfrm>
            <a:off x="240370" y="0"/>
            <a:ext cx="8663400" cy="5143500"/>
          </a:xfrm>
          <a:prstGeom prst="rect">
            <a:avLst/>
          </a:prstGeom>
          <a:noFill/>
          <a:ln>
            <a:noFill/>
          </a:ln>
        </p:spPr>
      </p:pic>
      <p:sp>
        <p:nvSpPr>
          <p:cNvPr id="764" name="Shape 764"/>
          <p:cNvSpPr txBox="1"/>
          <p:nvPr/>
        </p:nvSpPr>
        <p:spPr>
          <a:xfrm>
            <a:off x="685800" y="1991841"/>
            <a:ext cx="7772400" cy="1159800"/>
          </a:xfrm>
          <a:prstGeom prst="rect">
            <a:avLst/>
          </a:prstGeom>
          <a:noFill/>
          <a:ln>
            <a:noFill/>
          </a:ln>
        </p:spPr>
        <p:txBody>
          <a:bodyPr lIns="91425" tIns="91425" rIns="91425" bIns="91425" anchor="ctr" anchorCtr="0">
            <a:noAutofit/>
          </a:bodyPr>
          <a:lstStyle/>
          <a:p>
            <a:pPr lvl="0" algn="ctr" rtl="0">
              <a:spcBef>
                <a:spcPts val="0"/>
              </a:spcBef>
              <a:buNone/>
            </a:pPr>
            <a:r>
              <a:rPr lang="en" sz="7200" b="1">
                <a:solidFill>
                  <a:srgbClr val="00B6AA"/>
                </a:solidFill>
                <a:latin typeface="Montserrat"/>
                <a:ea typeface="Montserrat"/>
                <a:cs typeface="Montserrat"/>
                <a:sym typeface="Montserrat"/>
              </a:rPr>
              <a:t>THANK YOU!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ctrTitle"/>
          </p:nvPr>
        </p:nvSpPr>
        <p:spPr>
          <a:xfrm>
            <a:off x="311708" y="1222375"/>
            <a:ext cx="8520600" cy="20526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Montserrat"/>
              <a:buNone/>
            </a:pPr>
            <a:r>
              <a:rPr lang="en" sz="4800" b="1" i="0" u="none" strike="noStrike" cap="none" dirty="0">
                <a:solidFill>
                  <a:srgbClr val="00B6AA"/>
                </a:solidFill>
                <a:latin typeface="Montserrat" panose="020B0604020202020204" charset="0"/>
                <a:ea typeface="Calibri"/>
                <a:cs typeface="Calibri"/>
                <a:sym typeface="Calibri"/>
              </a:rPr>
              <a:t>Overview of Front End Development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810</TotalTime>
  <Words>3165</Words>
  <Application>Microsoft Office PowerPoint</Application>
  <PresentationFormat>On-screen Show (16:9)</PresentationFormat>
  <Paragraphs>724</Paragraphs>
  <Slides>81</Slides>
  <Notes>68</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81</vt:i4>
      </vt:variant>
    </vt:vector>
  </HeadingPairs>
  <TitlesOfParts>
    <vt:vector size="94" baseType="lpstr">
      <vt:lpstr>Georgia</vt:lpstr>
      <vt:lpstr>Arial</vt:lpstr>
      <vt:lpstr>Wingdings</vt:lpstr>
      <vt:lpstr>Montserrat</vt:lpstr>
      <vt:lpstr>Consolas</vt:lpstr>
      <vt:lpstr>Calibri</vt:lpstr>
      <vt:lpstr>Noto Sans Symbols</vt:lpstr>
      <vt:lpstr>Questrial</vt:lpstr>
      <vt:lpstr>Helvetica Neue</vt:lpstr>
      <vt:lpstr>simple-light-2</vt:lpstr>
      <vt:lpstr>simple-light</vt:lpstr>
      <vt:lpstr>simple-light</vt:lpstr>
      <vt:lpstr>simple-light-2</vt:lpstr>
      <vt:lpstr>PowerPoint Presentation</vt:lpstr>
      <vt:lpstr>Joanna Bergeron Chief Talent Officer  </vt:lpstr>
      <vt:lpstr>Our networks are led by 400+ volunteer leaders who help propel women in tech</vt:lpstr>
      <vt:lpstr>PowerPoint Presentation</vt:lpstr>
      <vt:lpstr>PowerPoint Presentation</vt:lpstr>
      <vt:lpstr>CODE OF CONDUCT</vt:lpstr>
      <vt:lpstr>Let’s learn about each other! </vt:lpstr>
      <vt:lpstr>Tiffany France</vt:lpstr>
      <vt:lpstr>Overview of Front End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 Page Applications</vt:lpstr>
      <vt:lpstr>PowerPoint Presentation</vt:lpstr>
      <vt:lpstr>Backbone Overview: MVP, Routing - everything you need to build a SPA Requires underscorejs, can be paired with jQuery Simple structure for their small web applications Developed by Jeremy Ashkenas author of CoffeeScript and Underscore Backbone Downfalls: Manual work</vt:lpstr>
      <vt:lpstr>PowerPoint Presentation</vt:lpstr>
      <vt:lpstr>Angular Overview enterprise framework that many developers are using to build and maintain complex web applications.  two-way data binding between models and views. Enables you to build reusable View Components.  Provides a services framework to allow easily backend-frontend server communication. Angular Downfalls Documentation Performance</vt:lpstr>
      <vt:lpstr>PowerPoint Presentation</vt:lpstr>
      <vt:lpstr>PowerPoint Presentation</vt:lpstr>
      <vt:lpstr>PowerPoint Presentation</vt:lpstr>
      <vt:lpstr>Other Front End Stuff to Learn</vt:lpstr>
      <vt:lpstr>PowerPoint Presentation</vt:lpstr>
      <vt:lpstr>Shradha Kaldate</vt:lpstr>
      <vt:lpstr>PowerPoint Presentation</vt:lpstr>
      <vt:lpstr>AngularJS</vt:lpstr>
      <vt:lpstr>Key Features of AngularJS</vt:lpstr>
      <vt:lpstr>Two way data binding</vt:lpstr>
      <vt:lpstr>Let’s start writing some code</vt:lpstr>
      <vt:lpstr>PowerPoint Presentation</vt:lpstr>
      <vt:lpstr>Design Patterns</vt:lpstr>
      <vt:lpstr>Single Page Application</vt:lpstr>
      <vt:lpstr>PowerPoint Presentation</vt:lpstr>
      <vt:lpstr>Service</vt:lpstr>
      <vt:lpstr>Dependency Injection</vt:lpstr>
      <vt:lpstr>Declarative UI Templates</vt:lpstr>
      <vt:lpstr>Directives</vt:lpstr>
      <vt:lpstr>https://github.com/skaldate/WWCRVA/tree/WWCRevision</vt:lpstr>
      <vt:lpstr>Enu Mittal</vt:lpstr>
      <vt:lpstr>Angular 2.0</vt:lpstr>
      <vt:lpstr>Angular 2</vt:lpstr>
      <vt:lpstr>Why Angular 2</vt:lpstr>
      <vt:lpstr>PowerPoint Presentation</vt:lpstr>
      <vt:lpstr>Angular 2 Architecture</vt:lpstr>
      <vt:lpstr>Language Choices</vt:lpstr>
      <vt:lpstr>Language Choices</vt:lpstr>
      <vt:lpstr>Transition from Angular1 to Angular 2</vt:lpstr>
      <vt:lpstr>Angular Modules</vt:lpstr>
      <vt:lpstr>Controller to Components</vt:lpstr>
      <vt:lpstr>Structural (built-in) Directives</vt:lpstr>
      <vt:lpstr>Data Binding</vt:lpstr>
      <vt:lpstr>Interpolation</vt:lpstr>
      <vt:lpstr>One Way Data Binding</vt:lpstr>
      <vt:lpstr>Event Binding</vt:lpstr>
      <vt:lpstr>Two Way Data Binding</vt:lpstr>
      <vt:lpstr>Services</vt:lpstr>
      <vt:lpstr>Services</vt:lpstr>
      <vt:lpstr>Dependency Injection</vt:lpstr>
      <vt:lpstr>Differences: Angular 1 vs Angular 2</vt:lpstr>
      <vt:lpstr>Mapping: Angular 1 to Angular 2</vt:lpstr>
      <vt:lpstr>Angular 2 Best Practices</vt:lpstr>
      <vt:lpstr>Migrating from Angular 1.x to 2.0</vt:lpstr>
      <vt:lpstr>Migration Plan</vt:lpstr>
      <vt:lpstr>Angular 2 Learning Resources</vt:lpstr>
      <vt:lpstr>References</vt:lpstr>
      <vt:lpstr>Introduction to communities </vt:lpstr>
      <vt:lpstr>Introduction to communities </vt:lpstr>
      <vt:lpstr>PowerPoint Presentation</vt:lpstr>
      <vt:lpstr>Stay Connected </vt:lpstr>
      <vt:lpstr>Feedback</vt:lpstr>
      <vt:lpstr>Get Involved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Shradha Kaldate</dc:creator>
  <cp:lastModifiedBy>Shradha Kaldate</cp:lastModifiedBy>
  <cp:revision>38</cp:revision>
  <dcterms:modified xsi:type="dcterms:W3CDTF">2017-01-18T22:10:26Z</dcterms:modified>
</cp:coreProperties>
</file>